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5"/>
  </p:notesMasterIdLst>
  <p:handoutMasterIdLst>
    <p:handoutMasterId r:id="rId26"/>
  </p:handoutMasterIdLst>
  <p:sldIdLst>
    <p:sldId id="256" r:id="rId5"/>
    <p:sldId id="305" r:id="rId6"/>
    <p:sldId id="294" r:id="rId7"/>
    <p:sldId id="258" r:id="rId8"/>
    <p:sldId id="261" r:id="rId9"/>
    <p:sldId id="274" r:id="rId10"/>
    <p:sldId id="270" r:id="rId11"/>
    <p:sldId id="271" r:id="rId12"/>
    <p:sldId id="299" r:id="rId13"/>
    <p:sldId id="278" r:id="rId14"/>
    <p:sldId id="281" r:id="rId15"/>
    <p:sldId id="300" r:id="rId16"/>
    <p:sldId id="268" r:id="rId17"/>
    <p:sldId id="279" r:id="rId18"/>
    <p:sldId id="295" r:id="rId19"/>
    <p:sldId id="297" r:id="rId20"/>
    <p:sldId id="298" r:id="rId21"/>
    <p:sldId id="303" r:id="rId22"/>
    <p:sldId id="302" r:id="rId23"/>
    <p:sldId id="304" r:id="rId24"/>
  </p:sldIdLst>
  <p:sldSz cx="9144000" cy="5143500" type="screen16x9"/>
  <p:notesSz cx="6858000" cy="9144000"/>
  <p:embeddedFontLst>
    <p:embeddedFont>
      <p:font typeface="Californian FB" panose="0207040306080B030204" pitchFamily="18" charset="0"/>
      <p:regular r:id="rId27"/>
      <p:bold r:id="rId28"/>
      <p:italic r:id="rId29"/>
    </p:embeddedFont>
    <p:embeddedFont>
      <p:font typeface="Century Schoolbook" panose="02040604050505020304" pitchFamily="18" charset="0"/>
      <p:regular r:id="rId30"/>
      <p:bold r:id="rId31"/>
      <p:italic r:id="rId32"/>
      <p:boldItalic r:id="rId33"/>
    </p:embeddedFont>
    <p:embeddedFont>
      <p:font typeface="Consolas" panose="020B0609020204030204" pitchFamily="49" charset="0"/>
      <p:regular r:id="rId34"/>
      <p:bold r:id="rId35"/>
      <p:italic r:id="rId36"/>
      <p:boldItalic r:id="rId37"/>
    </p:embeddedFont>
    <p:embeddedFont>
      <p:font typeface="EB Garamond" panose="00000500000000000000" pitchFamily="2" charset="0"/>
      <p:regular r:id="rId38"/>
      <p:bold r:id="rId39"/>
      <p:italic r:id="rId40"/>
      <p:boldItalic r:id="rId41"/>
    </p:embeddedFont>
    <p:embeddedFont>
      <p:font typeface="Footlight MT Light" panose="0204060206030A020304" pitchFamily="18" charset="0"/>
      <p:regular r:id="rId42"/>
    </p:embeddedFont>
    <p:embeddedFont>
      <p:font typeface="Frank Ruhl Libre" panose="00000500000000000000" pitchFamily="2" charset="-79"/>
      <p:regular r:id="rId43"/>
      <p:bold r:id="rId44"/>
    </p:embeddedFont>
    <p:embeddedFont>
      <p:font typeface="Marcellus SC" panose="020B0604020202020204" charset="0"/>
      <p:regular r:id="rId45"/>
    </p:embeddedFont>
    <p:embeddedFont>
      <p:font typeface="Trebuchet MS" panose="020B0603020202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27E5F4-89C7-1364-1B70-908A6017CAC4}" name="Επισκέπτης" initials="Επ" userId="S::urn:spo:anon#0cf8fbe7de9b662a3450ad4b603d380eeae5eaeba33a757a1c81a153bc43e972::" providerId="AD"/>
  <p188:author id="{6D8E2DFE-E08B-4579-2D5C-481DB15D6C4C}" name="ΑΦΡΟΔΙΤΗ ΤΣΟΥΜΟΥ" initials="ΑΤ" userId="S::atsoumou@lfh.gr::d479d853-9d4c-46d0-a43e-ef794dc3a59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9E1FD-F3D5-48EA-8CBA-2487698AD3E5}" v="4" dt="2022-06-13T09:32:25.426"/>
  </p1510:revLst>
</p1510:revInfo>
</file>

<file path=ppt/tableStyles.xml><?xml version="1.0" encoding="utf-8"?>
<a:tblStyleLst xmlns:a="http://schemas.openxmlformats.org/drawingml/2006/main" def="{77440280-1317-496E-8091-AA561011D6F3}">
  <a:tblStyle styleId="{77440280-1317-496E-8091-AA561011D6F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20BC59-F255-424C-A300-F03B26B73AB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5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Ιωάννα Κηρύκου" userId="b881b4f9857a1a88" providerId="LiveId" clId="{0C49E1FD-F3D5-48EA-8CBA-2487698AD3E5}"/>
    <pc:docChg chg="undo custSel mod modSld">
      <pc:chgData name="Ιωάννα Κηρύκου" userId="b881b4f9857a1a88" providerId="LiveId" clId="{0C49E1FD-F3D5-48EA-8CBA-2487698AD3E5}" dt="2022-06-13T10:04:28.771" v="185"/>
      <pc:docMkLst>
        <pc:docMk/>
      </pc:docMkLst>
      <pc:sldChg chg="addSp modSp mod modNotesTx">
        <pc:chgData name="Ιωάννα Κηρύκου" userId="b881b4f9857a1a88" providerId="LiveId" clId="{0C49E1FD-F3D5-48EA-8CBA-2487698AD3E5}" dt="2022-06-13T09:33:28.873" v="138" actId="14100"/>
        <pc:sldMkLst>
          <pc:docMk/>
          <pc:sldMk cId="0" sldId="256"/>
        </pc:sldMkLst>
        <pc:spChg chg="mod">
          <ac:chgData name="Ιωάννα Κηρύκου" userId="b881b4f9857a1a88" providerId="LiveId" clId="{0C49E1FD-F3D5-48EA-8CBA-2487698AD3E5}" dt="2022-06-13T09:32:39.029" v="134" actId="14100"/>
          <ac:spMkLst>
            <pc:docMk/>
            <pc:sldMk cId="0" sldId="256"/>
            <ac:spMk id="48" creationId="{00000000-0000-0000-0000-000000000000}"/>
          </ac:spMkLst>
        </pc:spChg>
        <pc:picChg chg="add mod">
          <ac:chgData name="Ιωάννα Κηρύκου" userId="b881b4f9857a1a88" providerId="LiveId" clId="{0C49E1FD-F3D5-48EA-8CBA-2487698AD3E5}" dt="2022-06-13T09:33:28.873" v="138" actId="14100"/>
          <ac:picMkLst>
            <pc:docMk/>
            <pc:sldMk cId="0" sldId="256"/>
            <ac:picMk id="3" creationId="{717FA430-CB24-6898-5DCD-0B25D22C0E2F}"/>
          </ac:picMkLst>
        </pc:picChg>
      </pc:sldChg>
      <pc:sldChg chg="addSp modSp mod">
        <pc:chgData name="Ιωάννα Κηρύκου" userId="b881b4f9857a1a88" providerId="LiveId" clId="{0C49E1FD-F3D5-48EA-8CBA-2487698AD3E5}" dt="2022-06-13T09:34:42.983" v="144" actId="1076"/>
        <pc:sldMkLst>
          <pc:docMk/>
          <pc:sldMk cId="0" sldId="258"/>
        </pc:sldMkLst>
        <pc:picChg chg="add mod">
          <ac:chgData name="Ιωάννα Κηρύκου" userId="b881b4f9857a1a88" providerId="LiveId" clId="{0C49E1FD-F3D5-48EA-8CBA-2487698AD3E5}" dt="2022-06-13T09:34:42.983" v="144" actId="1076"/>
          <ac:picMkLst>
            <pc:docMk/>
            <pc:sldMk cId="0" sldId="258"/>
            <ac:picMk id="8" creationId="{92233D4B-F077-C852-8EF2-A2A9D690FE77}"/>
          </ac:picMkLst>
        </pc:picChg>
      </pc:sldChg>
      <pc:sldChg chg="addSp modSp mod">
        <pc:chgData name="Ιωάννα Κηρύκου" userId="b881b4f9857a1a88" providerId="LiveId" clId="{0C49E1FD-F3D5-48EA-8CBA-2487698AD3E5}" dt="2022-06-13T09:34:56.385" v="146" actId="1076"/>
        <pc:sldMkLst>
          <pc:docMk/>
          <pc:sldMk cId="0" sldId="261"/>
        </pc:sldMkLst>
        <pc:picChg chg="add mod">
          <ac:chgData name="Ιωάννα Κηρύκου" userId="b881b4f9857a1a88" providerId="LiveId" clId="{0C49E1FD-F3D5-48EA-8CBA-2487698AD3E5}" dt="2022-06-13T09:34:56.385" v="146" actId="1076"/>
          <ac:picMkLst>
            <pc:docMk/>
            <pc:sldMk cId="0" sldId="261"/>
            <ac:picMk id="8" creationId="{4CF986D1-FBC1-C5A9-C071-520AB71A4433}"/>
          </ac:picMkLst>
        </pc:picChg>
      </pc:sldChg>
      <pc:sldChg chg="addSp modSp mod">
        <pc:chgData name="Ιωάννα Κηρύκου" userId="b881b4f9857a1a88" providerId="LiveId" clId="{0C49E1FD-F3D5-48EA-8CBA-2487698AD3E5}" dt="2022-06-13T09:53:45.127" v="182" actId="1076"/>
        <pc:sldMkLst>
          <pc:docMk/>
          <pc:sldMk cId="0" sldId="270"/>
        </pc:sldMkLst>
        <pc:picChg chg="add mod">
          <ac:chgData name="Ιωάννα Κηρύκου" userId="b881b4f9857a1a88" providerId="LiveId" clId="{0C49E1FD-F3D5-48EA-8CBA-2487698AD3E5}" dt="2022-06-13T09:53:38.026" v="179" actId="1076"/>
          <ac:picMkLst>
            <pc:docMk/>
            <pc:sldMk cId="0" sldId="270"/>
            <ac:picMk id="7" creationId="{E061A615-6ADF-5F19-EC37-610F94328F7C}"/>
          </ac:picMkLst>
        </pc:picChg>
        <pc:picChg chg="mod">
          <ac:chgData name="Ιωάννα Κηρύκου" userId="b881b4f9857a1a88" providerId="LiveId" clId="{0C49E1FD-F3D5-48EA-8CBA-2487698AD3E5}" dt="2022-06-13T09:53:40.856" v="180" actId="1076"/>
          <ac:picMkLst>
            <pc:docMk/>
            <pc:sldMk cId="0" sldId="270"/>
            <ac:picMk id="8" creationId="{982EC149-037E-8342-B117-096FBAC0C77F}"/>
          </ac:picMkLst>
        </pc:picChg>
        <pc:picChg chg="mod">
          <ac:chgData name="Ιωάννα Κηρύκου" userId="b881b4f9857a1a88" providerId="LiveId" clId="{0C49E1FD-F3D5-48EA-8CBA-2487698AD3E5}" dt="2022-06-13T09:53:43.098" v="181" actId="1076"/>
          <ac:picMkLst>
            <pc:docMk/>
            <pc:sldMk cId="0" sldId="270"/>
            <ac:picMk id="11" creationId="{1A4C2331-53C8-5D40-A507-DC3C007953CE}"/>
          </ac:picMkLst>
        </pc:picChg>
        <pc:picChg chg="mod">
          <ac:chgData name="Ιωάννα Κηρύκου" userId="b881b4f9857a1a88" providerId="LiveId" clId="{0C49E1FD-F3D5-48EA-8CBA-2487698AD3E5}" dt="2022-06-13T09:53:45.127" v="182" actId="1076"/>
          <ac:picMkLst>
            <pc:docMk/>
            <pc:sldMk cId="0" sldId="270"/>
            <ac:picMk id="14" creationId="{CE729C39-47C5-D34B-BEC5-DFE5FAD34924}"/>
          </ac:picMkLst>
        </pc:picChg>
      </pc:sldChg>
      <pc:sldChg chg="addSp modSp mod">
        <pc:chgData name="Ιωάννα Κηρύκου" userId="b881b4f9857a1a88" providerId="LiveId" clId="{0C49E1FD-F3D5-48EA-8CBA-2487698AD3E5}" dt="2022-06-13T09:35:58.964" v="152" actId="1076"/>
        <pc:sldMkLst>
          <pc:docMk/>
          <pc:sldMk cId="0" sldId="271"/>
        </pc:sldMkLst>
        <pc:picChg chg="add mod">
          <ac:chgData name="Ιωάννα Κηρύκου" userId="b881b4f9857a1a88" providerId="LiveId" clId="{0C49E1FD-F3D5-48EA-8CBA-2487698AD3E5}" dt="2022-06-13T09:35:58.964" v="152" actId="1076"/>
          <ac:picMkLst>
            <pc:docMk/>
            <pc:sldMk cId="0" sldId="271"/>
            <ac:picMk id="4" creationId="{DB12492C-67FA-71DC-F090-4989FF47C8A1}"/>
          </ac:picMkLst>
        </pc:picChg>
      </pc:sldChg>
      <pc:sldChg chg="addSp modSp mod">
        <pc:chgData name="Ιωάννα Κηρύκου" userId="b881b4f9857a1a88" providerId="LiveId" clId="{0C49E1FD-F3D5-48EA-8CBA-2487698AD3E5}" dt="2022-06-13T09:35:42.845" v="150" actId="1076"/>
        <pc:sldMkLst>
          <pc:docMk/>
          <pc:sldMk cId="0" sldId="274"/>
        </pc:sldMkLst>
        <pc:picChg chg="mod">
          <ac:chgData name="Ιωάννα Κηρύκου" userId="b881b4f9857a1a88" providerId="LiveId" clId="{0C49E1FD-F3D5-48EA-8CBA-2487698AD3E5}" dt="2022-06-13T09:35:42.845" v="150" actId="1076"/>
          <ac:picMkLst>
            <pc:docMk/>
            <pc:sldMk cId="0" sldId="274"/>
            <ac:picMk id="2" creationId="{0C66D1D8-4268-4A47-A25F-0A65A4CF2A9D}"/>
          </ac:picMkLst>
        </pc:picChg>
        <pc:picChg chg="mod">
          <ac:chgData name="Ιωάννα Κηρύκου" userId="b881b4f9857a1a88" providerId="LiveId" clId="{0C49E1FD-F3D5-48EA-8CBA-2487698AD3E5}" dt="2022-06-13T09:35:38.692" v="149" actId="1076"/>
          <ac:picMkLst>
            <pc:docMk/>
            <pc:sldMk cId="0" sldId="274"/>
            <ac:picMk id="3" creationId="{F2FD254B-3D39-49AF-BCF4-ADB9F8766267}"/>
          </ac:picMkLst>
        </pc:picChg>
        <pc:picChg chg="add mod">
          <ac:chgData name="Ιωάννα Κηρύκου" userId="b881b4f9857a1a88" providerId="LiveId" clId="{0C49E1FD-F3D5-48EA-8CBA-2487698AD3E5}" dt="2022-06-13T09:35:32.156" v="148" actId="1076"/>
          <ac:picMkLst>
            <pc:docMk/>
            <pc:sldMk cId="0" sldId="274"/>
            <ac:picMk id="6" creationId="{68A8B10C-CF36-68DF-7A95-C8AD1E734082}"/>
          </ac:picMkLst>
        </pc:picChg>
      </pc:sldChg>
      <pc:sldChg chg="addSp modSp mod">
        <pc:chgData name="Ιωάννα Κηρύκου" userId="b881b4f9857a1a88" providerId="LiveId" clId="{0C49E1FD-F3D5-48EA-8CBA-2487698AD3E5}" dt="2022-06-13T09:36:30.707" v="156" actId="1076"/>
        <pc:sldMkLst>
          <pc:docMk/>
          <pc:sldMk cId="0" sldId="278"/>
        </pc:sldMkLst>
        <pc:picChg chg="add mod">
          <ac:chgData name="Ιωάννα Κηρύκου" userId="b881b4f9857a1a88" providerId="LiveId" clId="{0C49E1FD-F3D5-48EA-8CBA-2487698AD3E5}" dt="2022-06-13T09:36:30.707" v="156" actId="1076"/>
          <ac:picMkLst>
            <pc:docMk/>
            <pc:sldMk cId="0" sldId="278"/>
            <ac:picMk id="9" creationId="{FA20848A-5809-CFC7-AA27-47C7565B8B69}"/>
          </ac:picMkLst>
        </pc:picChg>
      </pc:sldChg>
      <pc:sldChg chg="addSp modSp mod">
        <pc:chgData name="Ιωάννα Κηρύκου" userId="b881b4f9857a1a88" providerId="LiveId" clId="{0C49E1FD-F3D5-48EA-8CBA-2487698AD3E5}" dt="2022-06-13T09:37:35.308" v="162" actId="1076"/>
        <pc:sldMkLst>
          <pc:docMk/>
          <pc:sldMk cId="0" sldId="279"/>
        </pc:sldMkLst>
        <pc:picChg chg="add mod">
          <ac:chgData name="Ιωάννα Κηρύκου" userId="b881b4f9857a1a88" providerId="LiveId" clId="{0C49E1FD-F3D5-48EA-8CBA-2487698AD3E5}" dt="2022-06-13T09:37:35.308" v="162" actId="1076"/>
          <ac:picMkLst>
            <pc:docMk/>
            <pc:sldMk cId="0" sldId="279"/>
            <ac:picMk id="12" creationId="{AC156B33-817D-DAE5-AF09-BF94D2ED2E5D}"/>
          </ac:picMkLst>
        </pc:picChg>
      </pc:sldChg>
      <pc:sldChg chg="addSp modSp mod">
        <pc:chgData name="Ιωάννα Κηρύκου" userId="b881b4f9857a1a88" providerId="LiveId" clId="{0C49E1FD-F3D5-48EA-8CBA-2487698AD3E5}" dt="2022-06-13T09:36:46.533" v="158" actId="1076"/>
        <pc:sldMkLst>
          <pc:docMk/>
          <pc:sldMk cId="0" sldId="281"/>
        </pc:sldMkLst>
        <pc:spChg chg="mod">
          <ac:chgData name="Ιωάννα Κηρύκου" userId="b881b4f9857a1a88" providerId="LiveId" clId="{0C49E1FD-F3D5-48EA-8CBA-2487698AD3E5}" dt="2022-06-13T09:29:36.065" v="15" actId="20577"/>
          <ac:spMkLst>
            <pc:docMk/>
            <pc:sldMk cId="0" sldId="281"/>
            <ac:spMk id="6" creationId="{00000000-0000-0000-0000-000000000000}"/>
          </ac:spMkLst>
        </pc:spChg>
        <pc:picChg chg="add mod">
          <ac:chgData name="Ιωάννα Κηρύκου" userId="b881b4f9857a1a88" providerId="LiveId" clId="{0C49E1FD-F3D5-48EA-8CBA-2487698AD3E5}" dt="2022-06-13T09:36:46.533" v="158" actId="1076"/>
          <ac:picMkLst>
            <pc:docMk/>
            <pc:sldMk cId="0" sldId="281"/>
            <ac:picMk id="4" creationId="{DF6A9D7E-B916-085A-15E0-EB98548EAE2F}"/>
          </ac:picMkLst>
        </pc:picChg>
      </pc:sldChg>
      <pc:sldChg chg="addSp modSp mod">
        <pc:chgData name="Ιωάννα Κηρύκου" userId="b881b4f9857a1a88" providerId="LiveId" clId="{0C49E1FD-F3D5-48EA-8CBA-2487698AD3E5}" dt="2022-06-13T09:34:25.609" v="142" actId="1076"/>
        <pc:sldMkLst>
          <pc:docMk/>
          <pc:sldMk cId="410269437" sldId="294"/>
        </pc:sldMkLst>
        <pc:picChg chg="add mod">
          <ac:chgData name="Ιωάννα Κηρύκου" userId="b881b4f9857a1a88" providerId="LiveId" clId="{0C49E1FD-F3D5-48EA-8CBA-2487698AD3E5}" dt="2022-06-13T09:34:25.609" v="142" actId="1076"/>
          <ac:picMkLst>
            <pc:docMk/>
            <pc:sldMk cId="410269437" sldId="294"/>
            <ac:picMk id="8" creationId="{A612E371-01F1-0721-20D3-EF42E5BF2320}"/>
          </ac:picMkLst>
        </pc:picChg>
      </pc:sldChg>
      <pc:sldChg chg="addSp modSp mod">
        <pc:chgData name="Ιωάννα Κηρύκου" userId="b881b4f9857a1a88" providerId="LiveId" clId="{0C49E1FD-F3D5-48EA-8CBA-2487698AD3E5}" dt="2022-06-13T09:38:05.164" v="168" actId="1076"/>
        <pc:sldMkLst>
          <pc:docMk/>
          <pc:sldMk cId="3581667694" sldId="295"/>
        </pc:sldMkLst>
        <pc:picChg chg="mod">
          <ac:chgData name="Ιωάννα Κηρύκου" userId="b881b4f9857a1a88" providerId="LiveId" clId="{0C49E1FD-F3D5-48EA-8CBA-2487698AD3E5}" dt="2022-06-13T09:37:49.782" v="165" actId="1076"/>
          <ac:picMkLst>
            <pc:docMk/>
            <pc:sldMk cId="3581667694" sldId="295"/>
            <ac:picMk id="7" creationId="{FE9ED8EB-71C8-4EA9-8CBA-F8BF0C4104A3}"/>
          </ac:picMkLst>
        </pc:picChg>
        <pc:picChg chg="mod">
          <ac:chgData name="Ιωάννα Κηρύκου" userId="b881b4f9857a1a88" providerId="LiveId" clId="{0C49E1FD-F3D5-48EA-8CBA-2487698AD3E5}" dt="2022-06-13T09:37:52.541" v="166" actId="1076"/>
          <ac:picMkLst>
            <pc:docMk/>
            <pc:sldMk cId="3581667694" sldId="295"/>
            <ac:picMk id="8" creationId="{CDD155A8-E2A4-42AB-860F-EA26C0268B1B}"/>
          </ac:picMkLst>
        </pc:picChg>
        <pc:picChg chg="add mod">
          <ac:chgData name="Ιωάννα Κηρύκου" userId="b881b4f9857a1a88" providerId="LiveId" clId="{0C49E1FD-F3D5-48EA-8CBA-2487698AD3E5}" dt="2022-06-13T09:38:05.164" v="168" actId="1076"/>
          <ac:picMkLst>
            <pc:docMk/>
            <pc:sldMk cId="3581667694" sldId="295"/>
            <ac:picMk id="10" creationId="{B3BB1D01-3614-DD2D-3787-A63F00B234F3}"/>
          </ac:picMkLst>
        </pc:picChg>
      </pc:sldChg>
      <pc:sldChg chg="addSp modSp mod">
        <pc:chgData name="Ιωάννα Κηρύκου" userId="b881b4f9857a1a88" providerId="LiveId" clId="{0C49E1FD-F3D5-48EA-8CBA-2487698AD3E5}" dt="2022-06-13T09:38:24.906" v="170" actId="1076"/>
        <pc:sldMkLst>
          <pc:docMk/>
          <pc:sldMk cId="2592721664" sldId="298"/>
        </pc:sldMkLst>
        <pc:picChg chg="add mod">
          <ac:chgData name="Ιωάννα Κηρύκου" userId="b881b4f9857a1a88" providerId="LiveId" clId="{0C49E1FD-F3D5-48EA-8CBA-2487698AD3E5}" dt="2022-06-13T09:38:24.906" v="170" actId="1076"/>
          <ac:picMkLst>
            <pc:docMk/>
            <pc:sldMk cId="2592721664" sldId="298"/>
            <ac:picMk id="10" creationId="{CA28655A-45AB-667B-11C9-6287E1F8D515}"/>
          </ac:picMkLst>
        </pc:picChg>
      </pc:sldChg>
      <pc:sldChg chg="addSp modSp mod">
        <pc:chgData name="Ιωάννα Κηρύκου" userId="b881b4f9857a1a88" providerId="LiveId" clId="{0C49E1FD-F3D5-48EA-8CBA-2487698AD3E5}" dt="2022-06-13T09:36:18.925" v="154" actId="1076"/>
        <pc:sldMkLst>
          <pc:docMk/>
          <pc:sldMk cId="2386545488" sldId="299"/>
        </pc:sldMkLst>
        <pc:picChg chg="add mod">
          <ac:chgData name="Ιωάννα Κηρύκου" userId="b881b4f9857a1a88" providerId="LiveId" clId="{0C49E1FD-F3D5-48EA-8CBA-2487698AD3E5}" dt="2022-06-13T09:36:18.925" v="154" actId="1076"/>
          <ac:picMkLst>
            <pc:docMk/>
            <pc:sldMk cId="2386545488" sldId="299"/>
            <ac:picMk id="10" creationId="{5BA7522E-F42A-9547-5B35-656CA740B66E}"/>
          </ac:picMkLst>
        </pc:picChg>
      </pc:sldChg>
      <pc:sldChg chg="addSp modSp mod">
        <pc:chgData name="Ιωάννα Κηρύκου" userId="b881b4f9857a1a88" providerId="LiveId" clId="{0C49E1FD-F3D5-48EA-8CBA-2487698AD3E5}" dt="2022-06-13T09:37:12.244" v="160" actId="1076"/>
        <pc:sldMkLst>
          <pc:docMk/>
          <pc:sldMk cId="1199479059" sldId="300"/>
        </pc:sldMkLst>
        <pc:picChg chg="add mod">
          <ac:chgData name="Ιωάννα Κηρύκου" userId="b881b4f9857a1a88" providerId="LiveId" clId="{0C49E1FD-F3D5-48EA-8CBA-2487698AD3E5}" dt="2022-06-13T09:37:12.244" v="160" actId="1076"/>
          <ac:picMkLst>
            <pc:docMk/>
            <pc:sldMk cId="1199479059" sldId="300"/>
            <ac:picMk id="7" creationId="{6CE59FA1-2805-8F58-6DCF-477CBD25F035}"/>
          </ac:picMkLst>
        </pc:picChg>
      </pc:sldChg>
      <pc:sldChg chg="addSp modSp mod">
        <pc:chgData name="Ιωάννα Κηρύκου" userId="b881b4f9857a1a88" providerId="LiveId" clId="{0C49E1FD-F3D5-48EA-8CBA-2487698AD3E5}" dt="2022-06-13T09:39:06.992" v="175" actId="1076"/>
        <pc:sldMkLst>
          <pc:docMk/>
          <pc:sldMk cId="1825572091" sldId="302"/>
        </pc:sldMkLst>
        <pc:picChg chg="add mod">
          <ac:chgData name="Ιωάννα Κηρύκου" userId="b881b4f9857a1a88" providerId="LiveId" clId="{0C49E1FD-F3D5-48EA-8CBA-2487698AD3E5}" dt="2022-06-13T09:39:06.992" v="175" actId="1076"/>
          <ac:picMkLst>
            <pc:docMk/>
            <pc:sldMk cId="1825572091" sldId="302"/>
            <ac:picMk id="4" creationId="{43F4DD8C-1E0B-B32A-6078-4F2AAF789298}"/>
          </ac:picMkLst>
        </pc:picChg>
      </pc:sldChg>
      <pc:sldChg chg="addSp modSp mod">
        <pc:chgData name="Ιωάννα Κηρύκου" userId="b881b4f9857a1a88" providerId="LiveId" clId="{0C49E1FD-F3D5-48EA-8CBA-2487698AD3E5}" dt="2022-06-13T09:38:52.108" v="173" actId="1076"/>
        <pc:sldMkLst>
          <pc:docMk/>
          <pc:sldMk cId="296926845" sldId="303"/>
        </pc:sldMkLst>
        <pc:picChg chg="mod">
          <ac:chgData name="Ιωάννα Κηρύκου" userId="b881b4f9857a1a88" providerId="LiveId" clId="{0C49E1FD-F3D5-48EA-8CBA-2487698AD3E5}" dt="2022-06-13T09:38:40.561" v="171" actId="1076"/>
          <ac:picMkLst>
            <pc:docMk/>
            <pc:sldMk cId="296926845" sldId="303"/>
            <ac:picMk id="5" creationId="{16E93EBA-9DAB-C048-BD29-60C9995DA55A}"/>
          </ac:picMkLst>
        </pc:picChg>
        <pc:picChg chg="add mod">
          <ac:chgData name="Ιωάννα Κηρύκου" userId="b881b4f9857a1a88" providerId="LiveId" clId="{0C49E1FD-F3D5-48EA-8CBA-2487698AD3E5}" dt="2022-06-13T09:38:52.108" v="173" actId="1076"/>
          <ac:picMkLst>
            <pc:docMk/>
            <pc:sldMk cId="296926845" sldId="303"/>
            <ac:picMk id="10" creationId="{D3A747E9-3A2B-11CA-80C9-735BBEDEBA73}"/>
          </ac:picMkLst>
        </pc:picChg>
      </pc:sldChg>
      <pc:sldChg chg="addSp modSp mod modNotesTx">
        <pc:chgData name="Ιωάννα Κηρύκου" userId="b881b4f9857a1a88" providerId="LiveId" clId="{0C49E1FD-F3D5-48EA-8CBA-2487698AD3E5}" dt="2022-06-13T09:39:24.881" v="177" actId="1076"/>
        <pc:sldMkLst>
          <pc:docMk/>
          <pc:sldMk cId="1547053142" sldId="304"/>
        </pc:sldMkLst>
        <pc:picChg chg="add mod">
          <ac:chgData name="Ιωάννα Κηρύκου" userId="b881b4f9857a1a88" providerId="LiveId" clId="{0C49E1FD-F3D5-48EA-8CBA-2487698AD3E5}" dt="2022-06-13T09:39:24.881" v="177" actId="1076"/>
          <ac:picMkLst>
            <pc:docMk/>
            <pc:sldMk cId="1547053142" sldId="304"/>
            <ac:picMk id="3" creationId="{2C3DD0C4-910D-4405-B2AF-118B0D3E7AFB}"/>
          </ac:picMkLst>
        </pc:picChg>
      </pc:sldChg>
      <pc:sldChg chg="addSp modSp mod">
        <pc:chgData name="Ιωάννα Κηρύκου" userId="b881b4f9857a1a88" providerId="LiveId" clId="{0C49E1FD-F3D5-48EA-8CBA-2487698AD3E5}" dt="2022-06-13T09:34:03.905" v="140" actId="1076"/>
        <pc:sldMkLst>
          <pc:docMk/>
          <pc:sldMk cId="1850166039" sldId="305"/>
        </pc:sldMkLst>
        <pc:picChg chg="add mod">
          <ac:chgData name="Ιωάννα Κηρύκου" userId="b881b4f9857a1a88" providerId="LiveId" clId="{0C49E1FD-F3D5-48EA-8CBA-2487698AD3E5}" dt="2022-06-13T09:34:03.905" v="140" actId="1076"/>
          <ac:picMkLst>
            <pc:docMk/>
            <pc:sldMk cId="1850166039" sldId="305"/>
            <ac:picMk id="5" creationId="{743FB01C-1BC2-75EE-22D3-2DB0282A2DB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2763042E-50DE-9EA1-E6F8-92BA9C1633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a:extLst>
              <a:ext uri="{FF2B5EF4-FFF2-40B4-BE49-F238E27FC236}">
                <a16:creationId xmlns:a16="http://schemas.microsoft.com/office/drawing/2014/main" id="{726CAEF9-4180-5D7E-50BE-1B68CECAC9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l-GR"/>
              <a:t>15 mai 2022</a:t>
            </a:r>
            <a:endParaRPr lang="en-US"/>
          </a:p>
        </p:txBody>
      </p:sp>
      <p:sp>
        <p:nvSpPr>
          <p:cNvPr id="4" name="Θέση υποσέλιδου 3">
            <a:extLst>
              <a:ext uri="{FF2B5EF4-FFF2-40B4-BE49-F238E27FC236}">
                <a16:creationId xmlns:a16="http://schemas.microsoft.com/office/drawing/2014/main" id="{E46BE110-B93A-4A3B-4543-56C9B9C932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Θέση αριθμού διαφάνειας 4">
            <a:extLst>
              <a:ext uri="{FF2B5EF4-FFF2-40B4-BE49-F238E27FC236}">
                <a16:creationId xmlns:a16="http://schemas.microsoft.com/office/drawing/2014/main" id="{7AA7EAAD-62BB-6F6E-4531-7FCD0FDBE3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2FCAD0-1859-460C-8CC8-41A324187055}" type="slidenum">
              <a:rPr lang="en-US" smtClean="0"/>
              <a:t>‹#›</a:t>
            </a:fld>
            <a:endParaRPr lang="en-US"/>
          </a:p>
        </p:txBody>
      </p:sp>
    </p:spTree>
    <p:extLst>
      <p:ext uri="{BB962C8B-B14F-4D97-AF65-F5344CB8AC3E}">
        <p14:creationId xmlns:p14="http://schemas.microsoft.com/office/powerpoint/2010/main" val="200905848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hdr="0" ft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r>
              <a:rPr lang="en-US" dirty="0" err="1"/>
              <a:t>Projet</a:t>
            </a:r>
            <a:endParaRPr lang="en-US" dirty="0"/>
          </a:p>
        </p:txBody>
      </p:sp>
    </p:spTree>
    <p:extLst>
      <p:ext uri="{BB962C8B-B14F-4D97-AF65-F5344CB8AC3E}">
        <p14:creationId xmlns:p14="http://schemas.microsoft.com/office/powerpoint/2010/main" val="304256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27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d980296f9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d980296f9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7475" y="1991825"/>
            <a:ext cx="50985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7475" y="1583350"/>
            <a:ext cx="5098500" cy="11598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3" name="Google Shape;13;p3"/>
          <p:cNvSpPr txBox="1">
            <a:spLocks noGrp="1"/>
          </p:cNvSpPr>
          <p:nvPr>
            <p:ph type="subTitle" idx="1"/>
          </p:nvPr>
        </p:nvSpPr>
        <p:spPr>
          <a:xfrm>
            <a:off x="917475" y="2840052"/>
            <a:ext cx="50985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548025" y="1410075"/>
            <a:ext cx="5511000" cy="32112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1" name="Google Shape;21;p5"/>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6"/>
          <p:cNvSpPr txBox="1">
            <a:spLocks noGrp="1"/>
          </p:cNvSpPr>
          <p:nvPr>
            <p:ph type="body" idx="1"/>
          </p:nvPr>
        </p:nvSpPr>
        <p:spPr>
          <a:xfrm>
            <a:off x="548025" y="1410075"/>
            <a:ext cx="2567400" cy="33060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5" name="Google Shape;25;p6"/>
          <p:cNvSpPr txBox="1">
            <a:spLocks noGrp="1"/>
          </p:cNvSpPr>
          <p:nvPr>
            <p:ph type="body" idx="2"/>
          </p:nvPr>
        </p:nvSpPr>
        <p:spPr>
          <a:xfrm>
            <a:off x="3491636" y="1410075"/>
            <a:ext cx="2567400" cy="33060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6" name="Google Shape;26;p6"/>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7"/>
          <p:cNvSpPr txBox="1">
            <a:spLocks noGrp="1"/>
          </p:cNvSpPr>
          <p:nvPr>
            <p:ph type="body" idx="1"/>
          </p:nvPr>
        </p:nvSpPr>
        <p:spPr>
          <a:xfrm>
            <a:off x="54802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 name="Google Shape;30;p7"/>
          <p:cNvSpPr txBox="1">
            <a:spLocks noGrp="1"/>
          </p:cNvSpPr>
          <p:nvPr>
            <p:ph type="body" idx="2"/>
          </p:nvPr>
        </p:nvSpPr>
        <p:spPr>
          <a:xfrm>
            <a:off x="259436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 name="Google Shape;31;p7"/>
          <p:cNvSpPr txBox="1">
            <a:spLocks noGrp="1"/>
          </p:cNvSpPr>
          <p:nvPr>
            <p:ph type="body" idx="3"/>
          </p:nvPr>
        </p:nvSpPr>
        <p:spPr>
          <a:xfrm>
            <a:off x="4640704"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 name="Google Shape;32;p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548025" y="4330100"/>
            <a:ext cx="55110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38" name="Google Shape;38;p9"/>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025" y="431025"/>
            <a:ext cx="5511000" cy="7755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1pPr>
            <a:lvl2pPr lvl="1">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2pPr>
            <a:lvl3pPr lvl="2">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3pPr>
            <a:lvl4pPr lvl="3">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4pPr>
            <a:lvl5pPr lvl="4">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5pPr>
            <a:lvl6pPr lvl="5">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6pPr>
            <a:lvl7pPr lvl="6">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7pPr>
            <a:lvl8pPr lvl="7">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8pPr>
            <a:lvl9pPr lvl="8">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9pPr>
          </a:lstStyle>
          <a:p>
            <a:endParaRPr/>
          </a:p>
        </p:txBody>
      </p:sp>
      <p:sp>
        <p:nvSpPr>
          <p:cNvPr id="7" name="Google Shape;7;p1"/>
          <p:cNvSpPr txBox="1">
            <a:spLocks noGrp="1"/>
          </p:cNvSpPr>
          <p:nvPr>
            <p:ph type="body" idx="1"/>
          </p:nvPr>
        </p:nvSpPr>
        <p:spPr>
          <a:xfrm>
            <a:off x="548025" y="1410075"/>
            <a:ext cx="5511000" cy="3211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1pPr>
            <a:lvl2pPr marL="914400" lvl="1"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2pPr>
            <a:lvl3pPr marL="1371600" lvl="2"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3pPr>
            <a:lvl4pPr marL="1828800" lvl="3"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4pPr>
            <a:lvl5pPr marL="2286000" lvl="4"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5pPr>
            <a:lvl6pPr marL="2743200" lvl="5"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6pPr>
            <a:lvl7pPr marL="3200400" lvl="6"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7pPr>
            <a:lvl8pPr marL="3657600" lvl="7"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8pPr>
            <a:lvl9pPr marL="4114800" lvl="8"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9pPr>
          </a:lstStyle>
          <a:p>
            <a:endParaRPr/>
          </a:p>
        </p:txBody>
      </p:sp>
      <p:sp>
        <p:nvSpPr>
          <p:cNvPr id="8" name="Google Shape;8;p1"/>
          <p:cNvSpPr txBox="1">
            <a:spLocks noGrp="1"/>
          </p:cNvSpPr>
          <p:nvPr>
            <p:ph type="sldNum" idx="12"/>
          </p:nvPr>
        </p:nvSpPr>
        <p:spPr>
          <a:xfrm>
            <a:off x="270800" y="4882950"/>
            <a:ext cx="8614500" cy="260400"/>
          </a:xfrm>
          <a:prstGeom prst="rect">
            <a:avLst/>
          </a:prstGeom>
          <a:noFill/>
          <a:ln>
            <a:noFill/>
          </a:ln>
        </p:spPr>
        <p:txBody>
          <a:bodyPr spcFirstLastPara="1" wrap="square" lIns="0" tIns="0" rIns="0" bIns="0" anchor="ctr" anchorCtr="0">
            <a:noAutofit/>
          </a:bodyPr>
          <a:lstStyle>
            <a:lvl1pPr lvl="0">
              <a:buNone/>
              <a:defRPr sz="1000">
                <a:solidFill>
                  <a:schemeClr val="dk1"/>
                </a:solidFill>
                <a:latin typeface="Frank Ruhl Libre"/>
                <a:ea typeface="Frank Ruhl Libre"/>
                <a:cs typeface="Frank Ruhl Libre"/>
                <a:sym typeface="Frank Ruhl Libre"/>
              </a:defRPr>
            </a:lvl1pPr>
            <a:lvl2pPr lvl="1">
              <a:buNone/>
              <a:defRPr sz="1000">
                <a:solidFill>
                  <a:schemeClr val="dk1"/>
                </a:solidFill>
                <a:latin typeface="Frank Ruhl Libre"/>
                <a:ea typeface="Frank Ruhl Libre"/>
                <a:cs typeface="Frank Ruhl Libre"/>
                <a:sym typeface="Frank Ruhl Libre"/>
              </a:defRPr>
            </a:lvl2pPr>
            <a:lvl3pPr lvl="2">
              <a:buNone/>
              <a:defRPr sz="1000">
                <a:solidFill>
                  <a:schemeClr val="dk1"/>
                </a:solidFill>
                <a:latin typeface="Frank Ruhl Libre"/>
                <a:ea typeface="Frank Ruhl Libre"/>
                <a:cs typeface="Frank Ruhl Libre"/>
                <a:sym typeface="Frank Ruhl Libre"/>
              </a:defRPr>
            </a:lvl3pPr>
            <a:lvl4pPr lvl="3">
              <a:buNone/>
              <a:defRPr sz="1000">
                <a:solidFill>
                  <a:schemeClr val="dk1"/>
                </a:solidFill>
                <a:latin typeface="Frank Ruhl Libre"/>
                <a:ea typeface="Frank Ruhl Libre"/>
                <a:cs typeface="Frank Ruhl Libre"/>
                <a:sym typeface="Frank Ruhl Libre"/>
              </a:defRPr>
            </a:lvl4pPr>
            <a:lvl5pPr lvl="4">
              <a:buNone/>
              <a:defRPr sz="1000">
                <a:solidFill>
                  <a:schemeClr val="dk1"/>
                </a:solidFill>
                <a:latin typeface="Frank Ruhl Libre"/>
                <a:ea typeface="Frank Ruhl Libre"/>
                <a:cs typeface="Frank Ruhl Libre"/>
                <a:sym typeface="Frank Ruhl Libre"/>
              </a:defRPr>
            </a:lvl5pPr>
            <a:lvl6pPr lvl="5">
              <a:buNone/>
              <a:defRPr sz="1000">
                <a:solidFill>
                  <a:schemeClr val="dk1"/>
                </a:solidFill>
                <a:latin typeface="Frank Ruhl Libre"/>
                <a:ea typeface="Frank Ruhl Libre"/>
                <a:cs typeface="Frank Ruhl Libre"/>
                <a:sym typeface="Frank Ruhl Libre"/>
              </a:defRPr>
            </a:lvl6pPr>
            <a:lvl7pPr lvl="6">
              <a:buNone/>
              <a:defRPr sz="1000">
                <a:solidFill>
                  <a:schemeClr val="dk1"/>
                </a:solidFill>
                <a:latin typeface="Frank Ruhl Libre"/>
                <a:ea typeface="Frank Ruhl Libre"/>
                <a:cs typeface="Frank Ruhl Libre"/>
                <a:sym typeface="Frank Ruhl Libre"/>
              </a:defRPr>
            </a:lvl7pPr>
            <a:lvl8pPr lvl="7">
              <a:buNone/>
              <a:defRPr sz="1000">
                <a:solidFill>
                  <a:schemeClr val="dk1"/>
                </a:solidFill>
                <a:latin typeface="Frank Ruhl Libre"/>
                <a:ea typeface="Frank Ruhl Libre"/>
                <a:cs typeface="Frank Ruhl Libre"/>
                <a:sym typeface="Frank Ruhl Libre"/>
              </a:defRPr>
            </a:lvl8pPr>
            <a:lvl9pPr lvl="8">
              <a:buNone/>
              <a:defRPr sz="1000">
                <a:solidFill>
                  <a:schemeClr val="dk1"/>
                </a:solidFill>
                <a:latin typeface="Frank Ruhl Libre"/>
                <a:ea typeface="Frank Ruhl Libre"/>
                <a:cs typeface="Frank Ruhl Libre"/>
                <a:sym typeface="Frank Ruhl Libr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2"/>
          <p:cNvSpPr txBox="1">
            <a:spLocks noGrp="1"/>
          </p:cNvSpPr>
          <p:nvPr>
            <p:ph type="ctrTitle"/>
          </p:nvPr>
        </p:nvSpPr>
        <p:spPr>
          <a:xfrm>
            <a:off x="657045" y="-342900"/>
            <a:ext cx="5415143" cy="5214938"/>
          </a:xfrm>
          <a:prstGeom prst="rect">
            <a:avLst/>
          </a:prstGeom>
        </p:spPr>
        <p:txBody>
          <a:bodyPr spcFirstLastPara="1" wrap="square" lIns="0" tIns="0" rIns="0" bIns="0" anchor="ctr" anchorCtr="0">
            <a:noAutofit/>
          </a:bodyPr>
          <a:lstStyle/>
          <a:p>
            <a:pPr lvl="0"/>
            <a:r>
              <a:rPr lang="en" sz="6000" dirty="0"/>
              <a:t>Le patrimoine immat</a:t>
            </a:r>
            <a:r>
              <a:rPr lang="en" dirty="0"/>
              <a:t>É</a:t>
            </a:r>
            <a:r>
              <a:rPr lang="en" sz="6000" dirty="0"/>
              <a:t>riel </a:t>
            </a:r>
            <a:br>
              <a:rPr lang="el-GR" sz="6000" dirty="0"/>
            </a:br>
            <a:r>
              <a:rPr lang="en" sz="6000" dirty="0"/>
              <a:t>de l’unesco</a:t>
            </a:r>
            <a:br>
              <a:rPr lang="en" sz="6000" dirty="0"/>
            </a:br>
            <a:endParaRPr sz="6000" dirty="0"/>
          </a:p>
        </p:txBody>
      </p:sp>
      <p:pic>
        <p:nvPicPr>
          <p:cNvPr id="3" name="Εικόνα 2">
            <a:extLst>
              <a:ext uri="{FF2B5EF4-FFF2-40B4-BE49-F238E27FC236}">
                <a16:creationId xmlns:a16="http://schemas.microsoft.com/office/drawing/2014/main" id="{717FA430-CB24-6898-5DCD-0B25D22C0E2F}"/>
              </a:ext>
            </a:extLst>
          </p:cNvPr>
          <p:cNvPicPr>
            <a:picLocks noChangeAspect="1"/>
          </p:cNvPicPr>
          <p:nvPr/>
        </p:nvPicPr>
        <p:blipFill>
          <a:blip r:embed="rId3"/>
          <a:stretch>
            <a:fillRect/>
          </a:stretch>
        </p:blipFill>
        <p:spPr>
          <a:xfrm>
            <a:off x="505695" y="4586288"/>
            <a:ext cx="6303810" cy="2928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89"/>
        <p:cNvGrpSpPr/>
        <p:nvPr/>
      </p:nvGrpSpPr>
      <p:grpSpPr>
        <a:xfrm>
          <a:off x="0" y="0"/>
          <a:ext cx="0" cy="0"/>
          <a:chOff x="0" y="0"/>
          <a:chExt cx="0" cy="0"/>
        </a:xfrm>
      </p:grpSpPr>
      <p:sp>
        <p:nvSpPr>
          <p:cNvPr id="290" name="Google Shape;290;p34"/>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5" name="Google Shape;107;p20"/>
          <p:cNvSpPr txBox="1">
            <a:spLocks/>
          </p:cNvSpPr>
          <p:nvPr/>
        </p:nvSpPr>
        <p:spPr>
          <a:xfrm>
            <a:off x="1762152" y="76012"/>
            <a:ext cx="5784637" cy="120660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dk1"/>
                </a:solidFill>
                <a:latin typeface="Marcellus SC"/>
              </a:rPr>
              <a:t>La </a:t>
            </a:r>
            <a:r>
              <a:rPr lang="en-US" sz="2400" b="1" dirty="0" err="1">
                <a:solidFill>
                  <a:schemeClr val="dk1"/>
                </a:solidFill>
                <a:latin typeface="Marcellus SC"/>
              </a:rPr>
              <a:t>diète</a:t>
            </a:r>
            <a:r>
              <a:rPr lang="en-US" sz="2400" b="1" dirty="0">
                <a:solidFill>
                  <a:schemeClr val="dk1"/>
                </a:solidFill>
                <a:latin typeface="Marcellus SC"/>
              </a:rPr>
              <a:t> </a:t>
            </a:r>
            <a:r>
              <a:rPr lang="en-US" sz="2400" b="1" dirty="0" err="1">
                <a:solidFill>
                  <a:schemeClr val="dk1"/>
                </a:solidFill>
                <a:latin typeface="Marcellus SC"/>
              </a:rPr>
              <a:t>méditerranéenne</a:t>
            </a:r>
            <a:endParaRPr lang="el-GR" sz="2400" b="1" dirty="0">
              <a:solidFill>
                <a:schemeClr val="dk1"/>
              </a:solidFill>
              <a:latin typeface="Marcellus SC"/>
            </a:endParaRPr>
          </a:p>
          <a:p>
            <a:br>
              <a:rPr lang="en-US" sz="2400" b="1" dirty="0">
                <a:latin typeface="Marcellus SC"/>
              </a:rPr>
            </a:br>
            <a:endParaRPr lang="en-US" sz="2400" b="1">
              <a:solidFill>
                <a:schemeClr val="dk1"/>
              </a:solidFill>
              <a:latin typeface="Marcellus SC"/>
            </a:endParaRPr>
          </a:p>
        </p:txBody>
      </p:sp>
      <p:sp>
        <p:nvSpPr>
          <p:cNvPr id="6" name="Google Shape;99;p19"/>
          <p:cNvSpPr txBox="1">
            <a:spLocks/>
          </p:cNvSpPr>
          <p:nvPr/>
        </p:nvSpPr>
        <p:spPr>
          <a:xfrm>
            <a:off x="548025" y="1410075"/>
            <a:ext cx="2567400" cy="330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endParaRPr lang="en-US"/>
          </a:p>
        </p:txBody>
      </p:sp>
      <p:sp>
        <p:nvSpPr>
          <p:cNvPr id="10" name="TextBox 9">
            <a:extLst>
              <a:ext uri="{FF2B5EF4-FFF2-40B4-BE49-F238E27FC236}">
                <a16:creationId xmlns:a16="http://schemas.microsoft.com/office/drawing/2014/main" id="{FB073EE0-C492-4C75-B35C-20AD6EDB796A}"/>
              </a:ext>
            </a:extLst>
          </p:cNvPr>
          <p:cNvSpPr txBox="1"/>
          <p:nvPr/>
        </p:nvSpPr>
        <p:spPr>
          <a:xfrm>
            <a:off x="225623" y="1096465"/>
            <a:ext cx="5439371" cy="375487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endParaRPr lang="el-GR" dirty="0"/>
          </a:p>
          <a:p>
            <a:pPr algn="just"/>
            <a:r>
              <a:rPr lang="fr-CA" sz="1500" dirty="0"/>
              <a:t>	La diète méditerranéenne constitue une manière de produire, cuisiner et consommer les repas. Elle est affectée par la culture des pays de la Méditerranée, le climat, les produits disponibles et les traditions. Manger ensemble représente un élément fondamental de l’identité des communautés du bassin méditerranéen. C’est un moment d’échange social et de communication de la famille, du groupe ou de la communauté. La valeur de la diversité est primordiale pour la culture méditerranéenne. </a:t>
            </a:r>
          </a:p>
          <a:p>
            <a:pPr algn="just"/>
            <a:r>
              <a:rPr lang="fr-CA" sz="1500" dirty="0"/>
              <a:t>	Les femmes jouent un rôle essentiel dans la transmission des savoir-faire de la diète méditerranéenne, des techniques et de la connexion des festivités religieuses ou ethniques avec la diète aux nouvelles générations. </a:t>
            </a:r>
          </a:p>
          <a:p>
            <a:pPr algn="just"/>
            <a:r>
              <a:rPr lang="fr-CA" sz="1500" b="1" dirty="0"/>
              <a:t>Inscrite en 2013 au patrimoine mondial de l’UNESCO.</a:t>
            </a:r>
          </a:p>
          <a:p>
            <a:endParaRPr lang="el-GR" dirty="0"/>
          </a:p>
        </p:txBody>
      </p:sp>
      <p:pic>
        <p:nvPicPr>
          <p:cNvPr id="4" name="Εικόνα 7" descr="Εικόνα που περιέχει άτομο, φαγητό, μαγείρεμα, γεύμα&#10;&#10;Περιγραφή που δημιουργήθηκε αυτόματα">
            <a:extLst>
              <a:ext uri="{FF2B5EF4-FFF2-40B4-BE49-F238E27FC236}">
                <a16:creationId xmlns:a16="http://schemas.microsoft.com/office/drawing/2014/main" id="{FADF50F4-BA30-4B5F-B635-CFECA41629C9}"/>
              </a:ext>
            </a:extLst>
          </p:cNvPr>
          <p:cNvPicPr>
            <a:picLocks noChangeAspect="1"/>
          </p:cNvPicPr>
          <p:nvPr/>
        </p:nvPicPr>
        <p:blipFill>
          <a:blip r:embed="rId6"/>
          <a:stretch>
            <a:fillRect/>
          </a:stretch>
        </p:blipFill>
        <p:spPr>
          <a:xfrm rot="21214254">
            <a:off x="6299416" y="3495560"/>
            <a:ext cx="2618961" cy="1387390"/>
          </a:xfrm>
          <a:prstGeom prst="rect">
            <a:avLst/>
          </a:prstGeom>
          <a:ln>
            <a:noFill/>
          </a:ln>
          <a:effectLst>
            <a:softEdge rad="112500"/>
          </a:effectLst>
        </p:spPr>
      </p:pic>
      <p:pic>
        <p:nvPicPr>
          <p:cNvPr id="2" name="mediterraneenne">
            <a:hlinkClick r:id="" action="ppaction://media"/>
            <a:extLst>
              <a:ext uri="{FF2B5EF4-FFF2-40B4-BE49-F238E27FC236}">
                <a16:creationId xmlns:a16="http://schemas.microsoft.com/office/drawing/2014/main" id="{75F947D4-E400-4273-899E-806D81C90E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5512" y="454853"/>
            <a:ext cx="730250" cy="730250"/>
          </a:xfrm>
          <a:prstGeom prst="rect">
            <a:avLst/>
          </a:prstGeom>
        </p:spPr>
      </p:pic>
      <p:sp>
        <p:nvSpPr>
          <p:cNvPr id="3" name="TextBox 2">
            <a:extLst>
              <a:ext uri="{FF2B5EF4-FFF2-40B4-BE49-F238E27FC236}">
                <a16:creationId xmlns:a16="http://schemas.microsoft.com/office/drawing/2014/main" id="{4CAA1DAF-BB52-40C6-99E6-EC9B55552A5C}"/>
              </a:ext>
            </a:extLst>
          </p:cNvPr>
          <p:cNvSpPr txBox="1"/>
          <p:nvPr/>
        </p:nvSpPr>
        <p:spPr>
          <a:xfrm>
            <a:off x="7156047" y="46900"/>
            <a:ext cx="192127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dirty="0" err="1"/>
              <a:t>Teresa</a:t>
            </a:r>
            <a:r>
              <a:rPr lang="el-GR" sz="1100" dirty="0"/>
              <a:t> COLUCCELLO </a:t>
            </a:r>
          </a:p>
          <a:p>
            <a:r>
              <a:rPr lang="el-GR" sz="1100" dirty="0" err="1"/>
              <a:t>Anna</a:t>
            </a:r>
            <a:r>
              <a:rPr lang="el-GR" sz="1100" dirty="0"/>
              <a:t> KLAVIANOU</a:t>
            </a:r>
          </a:p>
          <a:p>
            <a:r>
              <a:rPr lang="el-GR" sz="1100" dirty="0" err="1"/>
              <a:t>Melina</a:t>
            </a:r>
            <a:r>
              <a:rPr lang="el-GR" sz="1100" dirty="0"/>
              <a:t> MERKOURI</a:t>
            </a:r>
          </a:p>
        </p:txBody>
      </p:sp>
      <p:pic>
        <p:nvPicPr>
          <p:cNvPr id="7" name="Εικόνα 6">
            <a:extLst>
              <a:ext uri="{FF2B5EF4-FFF2-40B4-BE49-F238E27FC236}">
                <a16:creationId xmlns:a16="http://schemas.microsoft.com/office/drawing/2014/main" id="{18F0896D-B998-CC85-3370-8650D698AD3F}"/>
              </a:ext>
            </a:extLst>
          </p:cNvPr>
          <p:cNvPicPr>
            <a:picLocks noChangeAspect="1"/>
          </p:cNvPicPr>
          <p:nvPr/>
        </p:nvPicPr>
        <p:blipFill>
          <a:blip r:embed="rId8"/>
          <a:stretch>
            <a:fillRect/>
          </a:stretch>
        </p:blipFill>
        <p:spPr>
          <a:xfrm rot="284418">
            <a:off x="6415296" y="1514904"/>
            <a:ext cx="2440892" cy="1606107"/>
          </a:xfrm>
          <a:prstGeom prst="rect">
            <a:avLst/>
          </a:prstGeom>
          <a:ln>
            <a:noFill/>
          </a:ln>
          <a:effectLst>
            <a:softEdge rad="112500"/>
          </a:effectLst>
        </p:spPr>
      </p:pic>
      <p:pic>
        <p:nvPicPr>
          <p:cNvPr id="9" name="Εικόνα 8">
            <a:extLst>
              <a:ext uri="{FF2B5EF4-FFF2-40B4-BE49-F238E27FC236}">
                <a16:creationId xmlns:a16="http://schemas.microsoft.com/office/drawing/2014/main" id="{FA20848A-5809-CFC7-AA27-47C7565B8B69}"/>
              </a:ext>
            </a:extLst>
          </p:cNvPr>
          <p:cNvPicPr>
            <a:picLocks noChangeAspect="1"/>
          </p:cNvPicPr>
          <p:nvPr/>
        </p:nvPicPr>
        <p:blipFill>
          <a:blip r:embed="rId9"/>
          <a:stretch>
            <a:fillRect/>
          </a:stretch>
        </p:blipFill>
        <p:spPr>
          <a:xfrm>
            <a:off x="2632749" y="4875850"/>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0"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5" name="Google Shape;107;p20"/>
          <p:cNvSpPr txBox="1">
            <a:spLocks/>
          </p:cNvSpPr>
          <p:nvPr/>
        </p:nvSpPr>
        <p:spPr>
          <a:xfrm>
            <a:off x="548025" y="431025"/>
            <a:ext cx="5511000" cy="7755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dk1"/>
                </a:solidFill>
                <a:latin typeface="Marcellus SC"/>
              </a:rPr>
              <a:t>La </a:t>
            </a:r>
            <a:r>
              <a:rPr lang="en-US" sz="2400" b="1" dirty="0" err="1">
                <a:solidFill>
                  <a:schemeClr val="dk1"/>
                </a:solidFill>
                <a:latin typeface="Marcellus SC"/>
              </a:rPr>
              <a:t>diète</a:t>
            </a:r>
            <a:r>
              <a:rPr lang="en-US" sz="2400" b="1" dirty="0">
                <a:solidFill>
                  <a:schemeClr val="dk1"/>
                </a:solidFill>
                <a:latin typeface="Marcellus SC"/>
              </a:rPr>
              <a:t> </a:t>
            </a:r>
            <a:r>
              <a:rPr lang="en-US" sz="2400" b="1" dirty="0" err="1">
                <a:solidFill>
                  <a:schemeClr val="dk1"/>
                </a:solidFill>
                <a:latin typeface="Marcellus SC"/>
              </a:rPr>
              <a:t>méditerraneenne</a:t>
            </a:r>
            <a:endParaRPr lang="el-GR" sz="2400" b="1" dirty="0" err="1">
              <a:solidFill>
                <a:schemeClr val="dk1"/>
              </a:solidFill>
              <a:latin typeface="Marcellus SC"/>
            </a:endParaRPr>
          </a:p>
          <a:p>
            <a:endParaRPr lang="en-US">
              <a:solidFill>
                <a:schemeClr val="bg2">
                  <a:lumMod val="10000"/>
                </a:schemeClr>
              </a:solidFill>
            </a:endParaRPr>
          </a:p>
        </p:txBody>
      </p:sp>
      <p:sp>
        <p:nvSpPr>
          <p:cNvPr id="6" name="Google Shape;99;p19"/>
          <p:cNvSpPr txBox="1">
            <a:spLocks/>
          </p:cNvSpPr>
          <p:nvPr/>
        </p:nvSpPr>
        <p:spPr>
          <a:xfrm>
            <a:off x="393547" y="494071"/>
            <a:ext cx="6894407" cy="421837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pPr>
            <a:endParaRPr lang="el-GR" sz="2400" b="1" dirty="0">
              <a:solidFill>
                <a:schemeClr val="dk1"/>
              </a:solidFill>
              <a:latin typeface="Marcellus SC"/>
            </a:endParaRPr>
          </a:p>
          <a:p>
            <a:pPr algn="just">
              <a:spcBef>
                <a:spcPts val="600"/>
              </a:spcBef>
            </a:pPr>
            <a:endParaRPr lang="fr-CA" sz="1600" dirty="0"/>
          </a:p>
          <a:p>
            <a:pPr algn="just"/>
            <a:r>
              <a:rPr lang="fr" sz="1600" dirty="0"/>
              <a:t>Un régime méditerranéen inclut les habitudes de vie saines traditionnelles des habitants des pays à côté de la mer Méditerranée, notamment la France, la Grèce, l'Italie et l'Espagne.</a:t>
            </a:r>
            <a:endParaRPr lang="fr-CA" sz="1600" dirty="0"/>
          </a:p>
          <a:p>
            <a:pPr algn="just">
              <a:spcBef>
                <a:spcPts val="600"/>
              </a:spcBef>
            </a:pPr>
            <a:r>
              <a:rPr lang="fr-CA" sz="1600" dirty="0"/>
              <a:t>La diète méditerranéenne, comme on comprend par sa définition est la manière de consommer des aliments issus de plusieurs pays. C'est naturel qu'il y ait des différences dans la diète de chaque pays de la Méditerranée parce qu' ils ont de différentes traditions, histoire, produits alimentaires et cultures. Les aliments plus consommés à la  méditerranée sont les fruits, les légumes, l'huile d'olive, le pain et les produits laitiers. </a:t>
            </a:r>
            <a:endParaRPr lang="fr-CA" dirty="0"/>
          </a:p>
          <a:p>
            <a:pPr algn="just">
              <a:spcBef>
                <a:spcPts val="600"/>
              </a:spcBef>
            </a:pPr>
            <a:r>
              <a:rPr lang="fr" sz="1600" dirty="0"/>
              <a:t>Selon le rapport de US News &amp; World en 2022, le régime méditerranneen a été considéré comme la meilleure diète pour la cinquiéme année consécutive.</a:t>
            </a:r>
          </a:p>
          <a:p>
            <a:pPr algn="just">
              <a:spcBef>
                <a:spcPts val="600"/>
              </a:spcBef>
            </a:pPr>
            <a:endParaRPr lang="fr" sz="1600" dirty="0"/>
          </a:p>
          <a:p>
            <a:pPr algn="just">
              <a:spcBef>
                <a:spcPts val="600"/>
              </a:spcBef>
            </a:pPr>
            <a:r>
              <a:rPr lang="fr" sz="1600" dirty="0"/>
              <a:t>                                                                </a:t>
            </a:r>
            <a:r>
              <a:rPr lang="fr" sz="1200" dirty="0"/>
              <a:t>(à suivre…)</a:t>
            </a:r>
            <a:endParaRPr lang="fr-CA" sz="1200" dirty="0"/>
          </a:p>
          <a:p>
            <a:pPr>
              <a:spcBef>
                <a:spcPts val="600"/>
              </a:spcBef>
            </a:pPr>
            <a:endParaRPr lang="fr" sz="1600" dirty="0"/>
          </a:p>
        </p:txBody>
      </p:sp>
      <p:sp>
        <p:nvSpPr>
          <p:cNvPr id="7" name="Google Shape;101;p19"/>
          <p:cNvSpPr txBox="1">
            <a:spLocks/>
          </p:cNvSpPr>
          <p:nvPr/>
        </p:nvSpPr>
        <p:spPr>
          <a:xfrm>
            <a:off x="9144000" y="632380"/>
            <a:ext cx="2567400" cy="330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1pPr>
            <a:lvl2pPr marL="914400" marR="0" lvl="1"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2pPr>
            <a:lvl3pPr marL="1371600" marR="0" lvl="2"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3pPr>
            <a:lvl4pPr marL="1828800" marR="0" lvl="3"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4pPr>
            <a:lvl5pPr marL="2286000" marR="0" lvl="4"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5pPr>
            <a:lvl6pPr marL="2743200" marR="0" lvl="5"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6pPr>
            <a:lvl7pPr marL="3200400" marR="0" lvl="6"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7pPr>
            <a:lvl8pPr marL="3657600" marR="0" lvl="7"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8pPr>
            <a:lvl9pPr marL="4114800" marR="0" lvl="8"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9pPr>
          </a:lstStyle>
          <a:p>
            <a:pPr marL="0" indent="0">
              <a:buFont typeface="EB Garamond"/>
              <a:buNone/>
            </a:pPr>
            <a:endParaRPr lang="en-US"/>
          </a:p>
        </p:txBody>
      </p:sp>
      <p:pic>
        <p:nvPicPr>
          <p:cNvPr id="2" name="Εικόνα 2" descr="Εικόνα που περιέχει χάρτης&#10;&#10;Περιγραφή που δημιουργήθηκε αυτόματα">
            <a:extLst>
              <a:ext uri="{FF2B5EF4-FFF2-40B4-BE49-F238E27FC236}">
                <a16:creationId xmlns:a16="http://schemas.microsoft.com/office/drawing/2014/main" id="{3197DD71-E492-4BDE-8AB1-CBD48053BCDF}"/>
              </a:ext>
            </a:extLst>
          </p:cNvPr>
          <p:cNvPicPr>
            <a:picLocks noChangeAspect="1"/>
          </p:cNvPicPr>
          <p:nvPr/>
        </p:nvPicPr>
        <p:blipFill rotWithShape="1">
          <a:blip r:embed="rId3"/>
          <a:srcRect t="12330"/>
          <a:stretch/>
        </p:blipFill>
        <p:spPr>
          <a:xfrm>
            <a:off x="7470059" y="193422"/>
            <a:ext cx="1584614" cy="1759066"/>
          </a:xfrm>
          <a:prstGeom prst="rect">
            <a:avLst/>
          </a:prstGeom>
        </p:spPr>
      </p:pic>
      <p:pic>
        <p:nvPicPr>
          <p:cNvPr id="4" name="Εικόνα 3">
            <a:extLst>
              <a:ext uri="{FF2B5EF4-FFF2-40B4-BE49-F238E27FC236}">
                <a16:creationId xmlns:a16="http://schemas.microsoft.com/office/drawing/2014/main" id="{DF6A9D7E-B916-085A-15E0-EB98548EAE2F}"/>
              </a:ext>
            </a:extLst>
          </p:cNvPr>
          <p:cNvPicPr>
            <a:picLocks noChangeAspect="1"/>
          </p:cNvPicPr>
          <p:nvPr/>
        </p:nvPicPr>
        <p:blipFill>
          <a:blip r:embed="rId4"/>
          <a:stretch>
            <a:fillRect/>
          </a:stretch>
        </p:blipFill>
        <p:spPr>
          <a:xfrm>
            <a:off x="232850" y="4844770"/>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69BC-C7CE-4ED2-A6E3-23BF7BE4B3DC}"/>
              </a:ext>
            </a:extLst>
          </p:cNvPr>
          <p:cNvSpPr>
            <a:spLocks noGrp="1"/>
          </p:cNvSpPr>
          <p:nvPr>
            <p:ph type="ctrTitle"/>
          </p:nvPr>
        </p:nvSpPr>
        <p:spPr>
          <a:xfrm>
            <a:off x="850105" y="128623"/>
            <a:ext cx="5479258" cy="1159800"/>
          </a:xfrm>
        </p:spPr>
        <p:txBody>
          <a:bodyPr/>
          <a:lstStyle/>
          <a:p>
            <a:r>
              <a:rPr lang="en-US" sz="2400" b="1" dirty="0"/>
              <a:t>Le </a:t>
            </a:r>
            <a:r>
              <a:rPr lang="en-US" sz="2400" b="1" dirty="0" err="1"/>
              <a:t>repas</a:t>
            </a:r>
            <a:r>
              <a:rPr lang="en-US" sz="2400" b="1" dirty="0"/>
              <a:t> </a:t>
            </a:r>
            <a:r>
              <a:rPr lang="en-US" sz="2400" b="1" dirty="0" err="1"/>
              <a:t>gastronomique</a:t>
            </a:r>
            <a:r>
              <a:rPr lang="en-US" sz="2400" b="1" dirty="0"/>
              <a:t> des </a:t>
            </a:r>
            <a:r>
              <a:rPr lang="en-US" sz="2400" b="1" dirty="0" err="1"/>
              <a:t>Français</a:t>
            </a:r>
            <a:endParaRPr lang="en-US" sz="2400" b="1" dirty="0"/>
          </a:p>
          <a:p>
            <a:endParaRPr lang="en-US" dirty="0"/>
          </a:p>
        </p:txBody>
      </p:sp>
      <p:sp>
        <p:nvSpPr>
          <p:cNvPr id="3" name="Subtitle 2">
            <a:extLst>
              <a:ext uri="{FF2B5EF4-FFF2-40B4-BE49-F238E27FC236}">
                <a16:creationId xmlns:a16="http://schemas.microsoft.com/office/drawing/2014/main" id="{D55CDC9E-010A-4F08-8A12-ACDDB1EA56A8}"/>
              </a:ext>
            </a:extLst>
          </p:cNvPr>
          <p:cNvSpPr>
            <a:spLocks noGrp="1"/>
          </p:cNvSpPr>
          <p:nvPr>
            <p:ph type="subTitle" idx="1"/>
          </p:nvPr>
        </p:nvSpPr>
        <p:spPr>
          <a:xfrm>
            <a:off x="521494" y="820752"/>
            <a:ext cx="5807869" cy="4194125"/>
          </a:xfrm>
        </p:spPr>
        <p:txBody>
          <a:bodyPr/>
          <a:lstStyle/>
          <a:p>
            <a:pPr marL="76200" indent="0"/>
            <a:r>
              <a:rPr lang="fr" sz="1600" dirty="0">
                <a:solidFill>
                  <a:schemeClr val="bg2">
                    <a:lumMod val="10000"/>
                  </a:schemeClr>
                </a:solidFill>
                <a:latin typeface="Californian FB" panose="0207040306080B030204" pitchFamily="18" charset="0"/>
              </a:rPr>
              <a:t>	La cuisine française est une combinaison de culture, de tradition, de sophistication et, peut-être surtout, d'amour pour la nourriture.</a:t>
            </a:r>
            <a:endParaRPr lang="en-US" sz="1600" dirty="0">
              <a:solidFill>
                <a:schemeClr val="bg2">
                  <a:lumMod val="10000"/>
                </a:schemeClr>
              </a:solidFill>
              <a:latin typeface="Californian FB" panose="0207040306080B030204" pitchFamily="18" charset="0"/>
            </a:endParaRPr>
          </a:p>
          <a:p>
            <a:pPr marL="76200" indent="0"/>
            <a:r>
              <a:rPr lang="en-US" sz="1600" dirty="0">
                <a:solidFill>
                  <a:schemeClr val="bg2">
                    <a:lumMod val="10000"/>
                  </a:schemeClr>
                </a:solidFill>
                <a:latin typeface="Californian FB" panose="0207040306080B030204" pitchFamily="18" charset="0"/>
              </a:rPr>
              <a:t>      Le </a:t>
            </a:r>
            <a:r>
              <a:rPr lang="en-US" sz="1600" dirty="0" err="1">
                <a:solidFill>
                  <a:schemeClr val="bg2">
                    <a:lumMod val="10000"/>
                  </a:schemeClr>
                </a:solidFill>
                <a:latin typeface="Californian FB" panose="0207040306080B030204" pitchFamily="18" charset="0"/>
              </a:rPr>
              <a:t>repas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gastronomique</a:t>
            </a:r>
            <a:r>
              <a:rPr lang="en-US" sz="1600" dirty="0">
                <a:solidFill>
                  <a:schemeClr val="bg2">
                    <a:lumMod val="10000"/>
                  </a:schemeClr>
                </a:solidFill>
                <a:latin typeface="Californian FB" panose="0207040306080B030204" pitchFamily="18" charset="0"/>
              </a:rPr>
              <a:t> des </a:t>
            </a:r>
            <a:r>
              <a:rPr lang="en-US" sz="1600" dirty="0" err="1">
                <a:solidFill>
                  <a:schemeClr val="bg2">
                    <a:lumMod val="10000"/>
                  </a:schemeClr>
                </a:solidFill>
                <a:latin typeface="Californian FB" panose="0207040306080B030204" pitchFamily="18" charset="0"/>
              </a:rPr>
              <a:t>Français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est</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une</a:t>
            </a:r>
            <a:r>
              <a:rPr lang="en-US" sz="1600" dirty="0">
                <a:solidFill>
                  <a:schemeClr val="bg2">
                    <a:lumMod val="10000"/>
                  </a:schemeClr>
                </a:solidFill>
                <a:latin typeface="Californian FB" panose="0207040306080B030204" pitchFamily="18" charset="0"/>
              </a:rPr>
              <a:t> pratique </a:t>
            </a:r>
            <a:r>
              <a:rPr lang="en-US" sz="1600" dirty="0" err="1">
                <a:solidFill>
                  <a:schemeClr val="bg2">
                    <a:lumMod val="10000"/>
                  </a:schemeClr>
                </a:solidFill>
                <a:latin typeface="Californian FB" panose="0207040306080B030204" pitchFamily="18" charset="0"/>
              </a:rPr>
              <a:t>sociale</a:t>
            </a:r>
            <a:r>
              <a:rPr lang="en-US" sz="1600" dirty="0">
                <a:solidFill>
                  <a:schemeClr val="bg2">
                    <a:lumMod val="10000"/>
                  </a:schemeClr>
                </a:solidFill>
                <a:latin typeface="Californian FB" panose="0207040306080B030204" pitchFamily="18" charset="0"/>
              </a:rPr>
              <a:t> et </a:t>
            </a:r>
            <a:r>
              <a:rPr lang="en-US" sz="1600" dirty="0" err="1">
                <a:solidFill>
                  <a:schemeClr val="bg2">
                    <a:lumMod val="10000"/>
                  </a:schemeClr>
                </a:solidFill>
                <a:latin typeface="Californian FB" panose="0207040306080B030204" pitchFamily="18" charset="0"/>
              </a:rPr>
              <a:t>traditionnelle</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destinée</a:t>
            </a:r>
            <a:r>
              <a:rPr lang="en-US" sz="1600" dirty="0">
                <a:solidFill>
                  <a:schemeClr val="bg2">
                    <a:lumMod val="10000"/>
                  </a:schemeClr>
                </a:solidFill>
                <a:latin typeface="Californian FB" panose="0207040306080B030204" pitchFamily="18" charset="0"/>
              </a:rPr>
              <a:t> à </a:t>
            </a:r>
            <a:r>
              <a:rPr lang="en-US" sz="1600" dirty="0" err="1">
                <a:solidFill>
                  <a:schemeClr val="bg2">
                    <a:lumMod val="10000"/>
                  </a:schemeClr>
                </a:solidFill>
                <a:latin typeface="Californian FB" panose="0207040306080B030204" pitchFamily="18" charset="0"/>
              </a:rPr>
              <a:t>célébrer</a:t>
            </a:r>
            <a:r>
              <a:rPr lang="en-US" sz="1600" dirty="0">
                <a:solidFill>
                  <a:schemeClr val="bg2">
                    <a:lumMod val="10000"/>
                  </a:schemeClr>
                </a:solidFill>
                <a:latin typeface="Californian FB" panose="0207040306080B030204" pitchFamily="18" charset="0"/>
              </a:rPr>
              <a:t> les moments les plus </a:t>
            </a:r>
            <a:r>
              <a:rPr lang="en-US" sz="1600" dirty="0" err="1">
                <a:solidFill>
                  <a:schemeClr val="bg2">
                    <a:lumMod val="10000"/>
                  </a:schemeClr>
                </a:solidFill>
                <a:latin typeface="Californian FB" panose="0207040306080B030204" pitchFamily="18" charset="0"/>
              </a:rPr>
              <a:t>importants</a:t>
            </a:r>
            <a:r>
              <a:rPr lang="en-US" sz="1600" dirty="0">
                <a:solidFill>
                  <a:schemeClr val="bg2">
                    <a:lumMod val="10000"/>
                  </a:schemeClr>
                </a:solidFill>
                <a:latin typeface="Californian FB" panose="0207040306080B030204" pitchFamily="18" charset="0"/>
              </a:rPr>
              <a:t> de la vie des </a:t>
            </a:r>
            <a:r>
              <a:rPr lang="en-US" sz="1600" dirty="0" err="1">
                <a:solidFill>
                  <a:schemeClr val="bg2">
                    <a:lumMod val="10000"/>
                  </a:schemeClr>
                </a:solidFill>
                <a:latin typeface="Californian FB" panose="0207040306080B030204" pitchFamily="18" charset="0"/>
              </a:rPr>
              <a:t>individus</a:t>
            </a:r>
            <a:r>
              <a:rPr lang="en-US" sz="1600" dirty="0">
                <a:solidFill>
                  <a:schemeClr val="bg2">
                    <a:lumMod val="10000"/>
                  </a:schemeClr>
                </a:solidFill>
                <a:latin typeface="Californian FB" panose="0207040306080B030204" pitchFamily="18" charset="0"/>
              </a:rPr>
              <a:t> et des </a:t>
            </a:r>
            <a:r>
              <a:rPr lang="en-US" sz="1600" dirty="0" err="1">
                <a:solidFill>
                  <a:schemeClr val="bg2">
                    <a:lumMod val="10000"/>
                  </a:schemeClr>
                </a:solidFill>
                <a:latin typeface="Californian FB" panose="0207040306080B030204" pitchFamily="18" charset="0"/>
              </a:rPr>
              <a:t>groupes</a:t>
            </a:r>
            <a:r>
              <a:rPr lang="en-US" sz="1600" dirty="0">
                <a:solidFill>
                  <a:schemeClr val="bg2">
                    <a:lumMod val="10000"/>
                  </a:schemeClr>
                </a:solidFill>
                <a:latin typeface="Californian FB" panose="0207040306080B030204" pitchFamily="18" charset="0"/>
              </a:rPr>
              <a:t>. Le </a:t>
            </a:r>
            <a:r>
              <a:rPr lang="en-US" sz="1600" dirty="0" err="1">
                <a:solidFill>
                  <a:schemeClr val="bg2">
                    <a:lumMod val="10000"/>
                  </a:schemeClr>
                </a:solidFill>
                <a:latin typeface="Californian FB" panose="0207040306080B030204" pitchFamily="18" charset="0"/>
              </a:rPr>
              <a:t>repas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gastronomique</a:t>
            </a:r>
            <a:r>
              <a:rPr lang="en-US" sz="1600" dirty="0">
                <a:solidFill>
                  <a:schemeClr val="bg2">
                    <a:lumMod val="10000"/>
                  </a:schemeClr>
                </a:solidFill>
                <a:latin typeface="Californian FB" panose="0207040306080B030204" pitchFamily="18" charset="0"/>
              </a:rPr>
              <a:t> en France </a:t>
            </a:r>
            <a:r>
              <a:rPr lang="en-US" sz="1600" dirty="0" err="1">
                <a:solidFill>
                  <a:schemeClr val="bg2">
                    <a:lumMod val="10000"/>
                  </a:schemeClr>
                </a:solidFill>
                <a:latin typeface="Californian FB" panose="0207040306080B030204" pitchFamily="18" charset="0"/>
              </a:rPr>
              <a:t>est</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une</a:t>
            </a:r>
            <a:r>
              <a:rPr lang="en-US" sz="1600" dirty="0">
                <a:solidFill>
                  <a:schemeClr val="bg2">
                    <a:lumMod val="10000"/>
                  </a:schemeClr>
                </a:solidFill>
                <a:latin typeface="Californian FB" panose="0207040306080B030204" pitchFamily="18" charset="0"/>
              </a:rPr>
              <a:t> notion plus </a:t>
            </a:r>
            <a:r>
              <a:rPr lang="en-US" sz="1600" dirty="0" err="1">
                <a:solidFill>
                  <a:schemeClr val="bg2">
                    <a:lumMod val="10000"/>
                  </a:schemeClr>
                </a:solidFill>
                <a:latin typeface="Californian FB" panose="0207040306080B030204" pitchFamily="18" charset="0"/>
              </a:rPr>
              <a:t>importante</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qu</a:t>
            </a:r>
            <a:r>
              <a:rPr lang="en-US" sz="1600" dirty="0">
                <a:solidFill>
                  <a:schemeClr val="bg2">
                    <a:lumMod val="10000"/>
                  </a:schemeClr>
                </a:solidFill>
                <a:latin typeface="Californian FB" panose="0207040306080B030204" pitchFamily="18" charset="0"/>
              </a:rPr>
              <a:t>’ un plat </a:t>
            </a:r>
            <a:r>
              <a:rPr lang="en-US" sz="1600" dirty="0" err="1">
                <a:solidFill>
                  <a:schemeClr val="bg2">
                    <a:lumMod val="10000"/>
                  </a:schemeClr>
                </a:solidFill>
                <a:latin typeface="Californian FB" panose="0207040306080B030204" pitchFamily="18" charset="0"/>
              </a:rPr>
              <a:t>ou</a:t>
            </a:r>
            <a:r>
              <a:rPr lang="en-US" sz="1600" dirty="0">
                <a:solidFill>
                  <a:schemeClr val="bg2">
                    <a:lumMod val="10000"/>
                  </a:schemeClr>
                </a:solidFill>
                <a:latin typeface="Californian FB" panose="0207040306080B030204" pitchFamily="18" charset="0"/>
              </a:rPr>
              <a:t> un </a:t>
            </a:r>
            <a:r>
              <a:rPr lang="en-US" sz="1600" dirty="0" err="1">
                <a:solidFill>
                  <a:schemeClr val="bg2">
                    <a:lumMod val="10000"/>
                  </a:schemeClr>
                </a:solidFill>
                <a:latin typeface="Californian FB" panose="0207040306080B030204" pitchFamily="18" charset="0"/>
              </a:rPr>
              <a:t>repas</a:t>
            </a:r>
            <a:r>
              <a:rPr lang="en-US" sz="1600" dirty="0">
                <a:solidFill>
                  <a:schemeClr val="bg2">
                    <a:lumMod val="10000"/>
                  </a:schemeClr>
                </a:solidFill>
                <a:latin typeface="Californian FB" panose="0207040306080B030204" pitchFamily="18" charset="0"/>
              </a:rPr>
              <a:t> simple. Il </a:t>
            </a:r>
            <a:r>
              <a:rPr lang="en-US" sz="1600" dirty="0" err="1">
                <a:solidFill>
                  <a:schemeClr val="bg2">
                    <a:lumMod val="10000"/>
                  </a:schemeClr>
                </a:solidFill>
                <a:latin typeface="Californian FB" panose="0207040306080B030204" pitchFamily="18" charset="0"/>
              </a:rPr>
              <a:t>symbolise</a:t>
            </a:r>
            <a:r>
              <a:rPr lang="en-US" sz="1600" dirty="0">
                <a:solidFill>
                  <a:schemeClr val="bg2">
                    <a:lumMod val="10000"/>
                  </a:schemeClr>
                </a:solidFill>
                <a:latin typeface="Californian FB" panose="0207040306080B030204" pitchFamily="18" charset="0"/>
              </a:rPr>
              <a:t> la coexistence, le </a:t>
            </a:r>
            <a:r>
              <a:rPr lang="en-US" sz="1600" dirty="0" err="1">
                <a:solidFill>
                  <a:schemeClr val="bg2">
                    <a:lumMod val="10000"/>
                  </a:schemeClr>
                </a:solidFill>
                <a:latin typeface="Californian FB" panose="0207040306080B030204" pitchFamily="18" charset="0"/>
              </a:rPr>
              <a:t>plaisir</a:t>
            </a:r>
            <a:r>
              <a:rPr lang="en-US" sz="1600" dirty="0">
                <a:solidFill>
                  <a:schemeClr val="bg2">
                    <a:lumMod val="10000"/>
                  </a:schemeClr>
                </a:solidFill>
                <a:latin typeface="Californian FB" panose="0207040306080B030204" pitchFamily="18" charset="0"/>
              </a:rPr>
              <a:t> du </a:t>
            </a:r>
            <a:r>
              <a:rPr lang="en-US" sz="1600" dirty="0" err="1">
                <a:solidFill>
                  <a:schemeClr val="bg2">
                    <a:lumMod val="10000"/>
                  </a:schemeClr>
                </a:solidFill>
                <a:latin typeface="Californian FB" panose="0207040306080B030204" pitchFamily="18" charset="0"/>
              </a:rPr>
              <a:t>goùt</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ainsi</a:t>
            </a:r>
            <a:r>
              <a:rPr lang="en-US" sz="1600" dirty="0">
                <a:solidFill>
                  <a:schemeClr val="bg2">
                    <a:lumMod val="10000"/>
                  </a:schemeClr>
                </a:solidFill>
                <a:latin typeface="Californian FB" panose="0207040306080B030204" pitchFamily="18" charset="0"/>
              </a:rPr>
              <a:t> que </a:t>
            </a:r>
            <a:r>
              <a:rPr lang="en-US" sz="1600" dirty="0" err="1">
                <a:solidFill>
                  <a:schemeClr val="bg2">
                    <a:lumMod val="10000"/>
                  </a:schemeClr>
                </a:solidFill>
                <a:latin typeface="Californian FB" panose="0207040306080B030204" pitchFamily="18" charset="0"/>
              </a:rPr>
              <a:t>l'harmonie</a:t>
            </a:r>
            <a:r>
              <a:rPr lang="en-US" sz="1600" dirty="0">
                <a:solidFill>
                  <a:schemeClr val="bg2">
                    <a:lumMod val="10000"/>
                  </a:schemeClr>
                </a:solidFill>
                <a:latin typeface="Californian FB" panose="0207040306080B030204" pitchFamily="18" charset="0"/>
              </a:rPr>
              <a:t> entre </a:t>
            </a:r>
            <a:r>
              <a:rPr lang="en-US" sz="1600" dirty="0" err="1">
                <a:solidFill>
                  <a:schemeClr val="bg2">
                    <a:lumMod val="10000"/>
                  </a:schemeClr>
                </a:solidFill>
                <a:latin typeface="Californian FB" panose="0207040306080B030204" pitchFamily="18" charset="0"/>
              </a:rPr>
              <a:t>l'homme</a:t>
            </a:r>
            <a:r>
              <a:rPr lang="en-US" sz="1600" dirty="0">
                <a:solidFill>
                  <a:schemeClr val="bg2">
                    <a:lumMod val="10000"/>
                  </a:schemeClr>
                </a:solidFill>
                <a:latin typeface="Californian FB" panose="0207040306080B030204" pitchFamily="18" charset="0"/>
              </a:rPr>
              <a:t> et la nature.</a:t>
            </a:r>
            <a:endParaRPr lang="en-US" dirty="0">
              <a:solidFill>
                <a:schemeClr val="bg2">
                  <a:lumMod val="10000"/>
                </a:schemeClr>
              </a:solidFill>
              <a:latin typeface="Californian FB" panose="0207040306080B030204" pitchFamily="18" charset="0"/>
            </a:endParaRPr>
          </a:p>
          <a:p>
            <a:pPr marL="76200" indent="0"/>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Quelques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caractéristiques</a:t>
            </a:r>
            <a:r>
              <a:rPr lang="en-US" sz="1600" dirty="0">
                <a:solidFill>
                  <a:schemeClr val="bg2">
                    <a:lumMod val="10000"/>
                  </a:schemeClr>
                </a:solidFill>
                <a:latin typeface="Californian FB" panose="0207040306080B030204" pitchFamily="18" charset="0"/>
              </a:rPr>
              <a:t> de </a:t>
            </a:r>
            <a:r>
              <a:rPr lang="en-US" sz="1600" dirty="0" err="1">
                <a:solidFill>
                  <a:schemeClr val="bg2">
                    <a:lumMod val="10000"/>
                  </a:schemeClr>
                </a:solidFill>
                <a:latin typeface="Californian FB" panose="0207040306080B030204" pitchFamily="18" charset="0"/>
              </a:rPr>
              <a:t>ces</a:t>
            </a:r>
            <a:r>
              <a:rPr lang="en-US" sz="1600" dirty="0">
                <a:solidFill>
                  <a:schemeClr val="bg2">
                    <a:lumMod val="10000"/>
                  </a:schemeClr>
                </a:solidFill>
                <a:latin typeface="Californian FB" panose="0207040306080B030204" pitchFamily="18" charset="0"/>
              </a:rPr>
              <a:t> ensembles :</a:t>
            </a:r>
            <a:endParaRPr lang="en-US" dirty="0">
              <a:solidFill>
                <a:schemeClr val="bg2">
                  <a:lumMod val="10000"/>
                </a:schemeClr>
              </a:solidFill>
              <a:latin typeface="Californian FB" panose="0207040306080B030204" pitchFamily="18" charset="0"/>
            </a:endParaRPr>
          </a:p>
          <a:p>
            <a:pPr marL="361950" indent="-285750">
              <a:buFont typeface="Arial" panose="020B0604020202020204" pitchFamily="34" charset="0"/>
              <a:buChar char="•"/>
            </a:pPr>
            <a:r>
              <a:rPr lang="en-US" sz="1600" dirty="0">
                <a:solidFill>
                  <a:schemeClr val="bg2">
                    <a:lumMod val="10000"/>
                  </a:schemeClr>
                </a:solidFill>
                <a:latin typeface="Californian FB" panose="0207040306080B030204" pitchFamily="18" charset="0"/>
              </a:rPr>
              <a:t>Le </a:t>
            </a:r>
            <a:r>
              <a:rPr lang="en-US" sz="1600" dirty="0" err="1">
                <a:solidFill>
                  <a:schemeClr val="bg2">
                    <a:lumMod val="10000"/>
                  </a:schemeClr>
                </a:solidFill>
                <a:latin typeface="Californian FB" panose="0207040306080B030204" pitchFamily="18" charset="0"/>
              </a:rPr>
              <a:t>choix</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attentif</a:t>
            </a:r>
            <a:r>
              <a:rPr lang="en-US" sz="1600" dirty="0">
                <a:solidFill>
                  <a:schemeClr val="bg2">
                    <a:lumMod val="10000"/>
                  </a:schemeClr>
                </a:solidFill>
                <a:latin typeface="Californian FB" panose="0207040306080B030204" pitchFamily="18" charset="0"/>
              </a:rPr>
              <a:t> des plats.</a:t>
            </a:r>
            <a:endParaRPr lang="en-US" dirty="0">
              <a:solidFill>
                <a:schemeClr val="bg2">
                  <a:lumMod val="10000"/>
                </a:schemeClr>
              </a:solidFill>
              <a:latin typeface="Californian FB" panose="0207040306080B030204" pitchFamily="18" charset="0"/>
            </a:endParaRPr>
          </a:p>
          <a:p>
            <a:pPr marL="361950" indent="-285750">
              <a:buFont typeface="Arial" panose="020B0604020202020204" pitchFamily="34" charset="0"/>
              <a:buChar char="•"/>
            </a:pPr>
            <a:r>
              <a:rPr lang="en-US" sz="1600" dirty="0" err="1">
                <a:solidFill>
                  <a:schemeClr val="bg2">
                    <a:lumMod val="10000"/>
                  </a:schemeClr>
                </a:solidFill>
                <a:latin typeface="Californian FB" panose="0207040306080B030204" pitchFamily="18" charset="0"/>
              </a:rPr>
              <a:t>L'achat</a:t>
            </a:r>
            <a:r>
              <a:rPr lang="en-US" sz="1600" dirty="0">
                <a:solidFill>
                  <a:schemeClr val="bg2">
                    <a:lumMod val="10000"/>
                  </a:schemeClr>
                </a:solidFill>
                <a:latin typeface="Californian FB" panose="0207040306080B030204" pitchFamily="18" charset="0"/>
              </a:rPr>
              <a:t> de bons </a:t>
            </a:r>
            <a:r>
              <a:rPr lang="en-US" sz="1600" dirty="0" err="1">
                <a:solidFill>
                  <a:schemeClr val="bg2">
                    <a:lumMod val="10000"/>
                  </a:schemeClr>
                </a:solidFill>
                <a:latin typeface="Californian FB" panose="0207040306080B030204" pitchFamily="18" charset="0"/>
              </a:rPr>
              <a:t>produits</a:t>
            </a:r>
            <a:r>
              <a:rPr lang="en-US" sz="1600" dirty="0">
                <a:solidFill>
                  <a:schemeClr val="bg2">
                    <a:lumMod val="10000"/>
                  </a:schemeClr>
                </a:solidFill>
                <a:latin typeface="Californian FB" panose="0207040306080B030204" pitchFamily="18" charset="0"/>
              </a:rPr>
              <a:t>, de </a:t>
            </a:r>
            <a:r>
              <a:rPr lang="en-US" sz="1600" dirty="0" err="1">
                <a:solidFill>
                  <a:schemeClr val="bg2">
                    <a:lumMod val="10000"/>
                  </a:schemeClr>
                </a:solidFill>
                <a:latin typeface="Californian FB" panose="0207040306080B030204" pitchFamily="18" charset="0"/>
              </a:rPr>
              <a:t>préférence</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locaux</a:t>
            </a:r>
            <a:r>
              <a:rPr lang="en-US" sz="1600" dirty="0">
                <a:solidFill>
                  <a:schemeClr val="bg2">
                    <a:lumMod val="10000"/>
                  </a:schemeClr>
                </a:solidFill>
                <a:latin typeface="Californian FB" panose="0207040306080B030204" pitchFamily="18" charset="0"/>
              </a:rPr>
              <a:t>(</a:t>
            </a:r>
            <a:r>
              <a:rPr lang="en-US" sz="1600" dirty="0" err="1">
                <a:solidFill>
                  <a:schemeClr val="bg2">
                    <a:lumMod val="10000"/>
                  </a:schemeClr>
                </a:solidFill>
                <a:latin typeface="Californian FB" panose="0207040306080B030204" pitchFamily="18" charset="0"/>
              </a:rPr>
              <a:t>dont</a:t>
            </a:r>
            <a:r>
              <a:rPr lang="en-US" sz="1600" dirty="0">
                <a:solidFill>
                  <a:schemeClr val="bg2">
                    <a:lumMod val="10000"/>
                  </a:schemeClr>
                </a:solidFill>
                <a:latin typeface="Californian FB" panose="0207040306080B030204" pitchFamily="18" charset="0"/>
              </a:rPr>
              <a:t> les </a:t>
            </a:r>
            <a:r>
              <a:rPr lang="en-US" sz="1600" dirty="0" err="1">
                <a:solidFill>
                  <a:schemeClr val="bg2">
                    <a:lumMod val="10000"/>
                  </a:schemeClr>
                </a:solidFill>
                <a:latin typeface="Californian FB" panose="0207040306080B030204" pitchFamily="18" charset="0"/>
              </a:rPr>
              <a:t>saveurs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s'accordent</a:t>
            </a:r>
            <a:r>
              <a:rPr lang="en-US" sz="1600" dirty="0">
                <a:solidFill>
                  <a:schemeClr val="bg2">
                    <a:lumMod val="10000"/>
                  </a:schemeClr>
                </a:solidFill>
                <a:latin typeface="Californian FB" panose="0207040306080B030204" pitchFamily="18" charset="0"/>
              </a:rPr>
              <a:t> bien ensemble).</a:t>
            </a:r>
          </a:p>
          <a:p>
            <a:pPr marL="361950" indent="-285750">
              <a:buFont typeface="Arial" panose="020B0604020202020204" pitchFamily="34" charset="0"/>
              <a:buChar char="•"/>
            </a:pPr>
            <a:r>
              <a:rPr lang="en-US" sz="1600" dirty="0">
                <a:solidFill>
                  <a:schemeClr val="bg2">
                    <a:lumMod val="10000"/>
                  </a:schemeClr>
                </a:solidFill>
                <a:latin typeface="Californian FB" panose="0207040306080B030204" pitchFamily="18" charset="0"/>
              </a:rPr>
              <a:t>Le </a:t>
            </a:r>
            <a:r>
              <a:rPr lang="en-US" sz="1600" dirty="0" err="1">
                <a:solidFill>
                  <a:schemeClr val="bg2">
                    <a:lumMod val="10000"/>
                  </a:schemeClr>
                </a:solidFill>
                <a:latin typeface="Californian FB" panose="0207040306080B030204" pitchFamily="18" charset="0"/>
              </a:rPr>
              <a:t>mariage</a:t>
            </a:r>
            <a:r>
              <a:rPr lang="en-US" sz="1600" dirty="0">
                <a:solidFill>
                  <a:schemeClr val="bg2">
                    <a:lumMod val="10000"/>
                  </a:schemeClr>
                </a:solidFill>
                <a:latin typeface="Californian FB" panose="0207040306080B030204" pitchFamily="18" charset="0"/>
              </a:rPr>
              <a:t> entre </a:t>
            </a:r>
            <a:r>
              <a:rPr lang="en-US" sz="1600" dirty="0" err="1">
                <a:solidFill>
                  <a:schemeClr val="bg2">
                    <a:lumMod val="10000"/>
                  </a:schemeClr>
                </a:solidFill>
                <a:latin typeface="Californian FB" panose="0207040306080B030204" pitchFamily="18" charset="0"/>
              </a:rPr>
              <a:t>mets</a:t>
            </a:r>
            <a:r>
              <a:rPr lang="en-US" sz="1600" dirty="0">
                <a:solidFill>
                  <a:schemeClr val="bg2">
                    <a:lumMod val="10000"/>
                  </a:schemeClr>
                </a:solidFill>
                <a:latin typeface="Californian FB" panose="0207040306080B030204" pitchFamily="18" charset="0"/>
              </a:rPr>
              <a:t> et </a:t>
            </a:r>
            <a:r>
              <a:rPr lang="en-US" sz="1600" dirty="0" err="1">
                <a:solidFill>
                  <a:schemeClr val="bg2">
                    <a:lumMod val="10000"/>
                  </a:schemeClr>
                </a:solidFill>
                <a:latin typeface="Californian FB" panose="0207040306080B030204" pitchFamily="18" charset="0"/>
              </a:rPr>
              <a:t>vins</a:t>
            </a:r>
            <a:r>
              <a:rPr lang="en-US" sz="1600" dirty="0">
                <a:solidFill>
                  <a:schemeClr val="bg2">
                    <a:lumMod val="10000"/>
                  </a:schemeClr>
                </a:solidFill>
                <a:latin typeface="Californian FB" panose="0207040306080B030204" pitchFamily="18" charset="0"/>
              </a:rPr>
              <a:t>.</a:t>
            </a:r>
          </a:p>
          <a:p>
            <a:pPr marL="361950" indent="-285750">
              <a:buFont typeface="Arial" panose="020B0604020202020204" pitchFamily="34" charset="0"/>
              <a:buChar char="•"/>
            </a:pPr>
            <a:r>
              <a:rPr lang="en-US" sz="1600" dirty="0">
                <a:solidFill>
                  <a:schemeClr val="bg2">
                    <a:lumMod val="10000"/>
                  </a:schemeClr>
                </a:solidFill>
                <a:latin typeface="Californian FB" panose="0207040306080B030204" pitchFamily="18" charset="0"/>
              </a:rPr>
              <a:t>La </a:t>
            </a:r>
            <a:r>
              <a:rPr lang="en-US" sz="1600" dirty="0" err="1">
                <a:solidFill>
                  <a:schemeClr val="bg2">
                    <a:lumMod val="10000"/>
                  </a:schemeClr>
                </a:solidFill>
                <a:latin typeface="Californian FB" panose="0207040306080B030204" pitchFamily="18" charset="0"/>
              </a:rPr>
              <a:t>décoration</a:t>
            </a:r>
            <a:r>
              <a:rPr lang="en-US" sz="1600" dirty="0">
                <a:solidFill>
                  <a:schemeClr val="bg2">
                    <a:lumMod val="10000"/>
                  </a:schemeClr>
                </a:solidFill>
                <a:latin typeface="Californian FB" panose="0207040306080B030204" pitchFamily="18" charset="0"/>
              </a:rPr>
              <a:t> de la table.</a:t>
            </a:r>
          </a:p>
          <a:p>
            <a:pPr marL="76200" indent="0"/>
            <a:r>
              <a:rPr lang="en-US" sz="1600" dirty="0">
                <a:solidFill>
                  <a:schemeClr val="bg2">
                    <a:lumMod val="10000"/>
                  </a:schemeClr>
                </a:solidFill>
                <a:latin typeface="Californian FB" panose="0207040306080B030204" pitchFamily="18" charset="0"/>
              </a:rPr>
              <a:t>La France </a:t>
            </a:r>
            <a:r>
              <a:rPr lang="en-US" sz="1600" dirty="0" err="1">
                <a:solidFill>
                  <a:schemeClr val="bg2">
                    <a:lumMod val="10000"/>
                  </a:schemeClr>
                </a:solidFill>
                <a:latin typeface="Californian FB" panose="0207040306080B030204" pitchFamily="18" charset="0"/>
              </a:rPr>
              <a:t>est</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aussi</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connue</a:t>
            </a:r>
            <a:r>
              <a:rPr lang="en-US" sz="1600" dirty="0">
                <a:solidFill>
                  <a:schemeClr val="bg2">
                    <a:lumMod val="10000"/>
                  </a:schemeClr>
                </a:solidFill>
                <a:latin typeface="Californian FB" panose="0207040306080B030204" pitchFamily="18" charset="0"/>
              </a:rPr>
              <a:t> pour son pain, </a:t>
            </a:r>
            <a:r>
              <a:rPr lang="en-US" sz="1600" dirty="0" err="1">
                <a:solidFill>
                  <a:schemeClr val="bg2">
                    <a:lumMod val="10000"/>
                  </a:schemeClr>
                </a:solidFill>
                <a:latin typeface="Californian FB" panose="0207040306080B030204" pitchFamily="18" charset="0"/>
              </a:rPr>
              <a:t>sa</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variété</a:t>
            </a:r>
            <a:r>
              <a:rPr lang="en-US" sz="1600" dirty="0">
                <a:solidFill>
                  <a:schemeClr val="bg2">
                    <a:lumMod val="10000"/>
                  </a:schemeClr>
                </a:solidFill>
                <a:latin typeface="Californian FB" panose="0207040306080B030204" pitchFamily="18" charset="0"/>
              </a:rPr>
              <a:t> des </a:t>
            </a:r>
            <a:r>
              <a:rPr lang="en-US" sz="1600" dirty="0" err="1">
                <a:solidFill>
                  <a:schemeClr val="bg2">
                    <a:lumMod val="10000"/>
                  </a:schemeClr>
                </a:solidFill>
                <a:latin typeface="Californian FB" panose="0207040306080B030204" pitchFamily="18" charset="0"/>
              </a:rPr>
              <a:t>fromages</a:t>
            </a:r>
            <a:r>
              <a:rPr lang="en-US" sz="1600" dirty="0">
                <a:solidFill>
                  <a:schemeClr val="bg2">
                    <a:lumMod val="10000"/>
                  </a:schemeClr>
                </a:solidFill>
                <a:latin typeface="Californian FB" panose="0207040306080B030204" pitchFamily="18" charset="0"/>
              </a:rPr>
              <a:t> , </a:t>
            </a:r>
            <a:r>
              <a:rPr lang="en-US" sz="1600" dirty="0" err="1">
                <a:solidFill>
                  <a:schemeClr val="bg2">
                    <a:lumMod val="10000"/>
                  </a:schemeClr>
                </a:solidFill>
                <a:latin typeface="Californian FB" panose="0207040306080B030204" pitchFamily="18" charset="0"/>
              </a:rPr>
              <a:t>ses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pâtisseries</a:t>
            </a:r>
            <a:r>
              <a:rPr lang="en-US" sz="1600" dirty="0">
                <a:solidFill>
                  <a:schemeClr val="bg2">
                    <a:lumMod val="10000"/>
                  </a:schemeClr>
                </a:solidFill>
                <a:latin typeface="Californian FB" panose="0207040306080B030204" pitchFamily="18" charset="0"/>
              </a:rPr>
              <a:t> et </a:t>
            </a:r>
            <a:r>
              <a:rPr lang="en-US" sz="1600" dirty="0" err="1">
                <a:solidFill>
                  <a:schemeClr val="bg2">
                    <a:lumMod val="10000"/>
                  </a:schemeClr>
                </a:solidFill>
                <a:latin typeface="Californian FB" panose="0207040306080B030204" pitchFamily="18" charset="0"/>
              </a:rPr>
              <a:t>ses</a:t>
            </a:r>
            <a:r>
              <a:rPr lang="en-US" sz="1600" dirty="0">
                <a:solidFill>
                  <a:schemeClr val="bg2">
                    <a:lumMod val="10000"/>
                  </a:schemeClr>
                </a:solidFill>
                <a:latin typeface="Californian FB" panose="0207040306080B030204" pitchFamily="18" charset="0"/>
              </a:rPr>
              <a:t> </a:t>
            </a:r>
            <a:r>
              <a:rPr lang="en-US" sz="1600" dirty="0" err="1">
                <a:solidFill>
                  <a:schemeClr val="bg2">
                    <a:lumMod val="10000"/>
                  </a:schemeClr>
                </a:solidFill>
                <a:latin typeface="Californian FB" panose="0207040306080B030204" pitchFamily="18" charset="0"/>
              </a:rPr>
              <a:t>soupes</a:t>
            </a:r>
            <a:r>
              <a:rPr lang="en-US" sz="1600" dirty="0">
                <a:solidFill>
                  <a:schemeClr val="bg2">
                    <a:lumMod val="10000"/>
                  </a:schemeClr>
                </a:solidFill>
                <a:latin typeface="Californian FB" panose="0207040306080B030204" pitchFamily="18" charset="0"/>
              </a:rPr>
              <a:t>.</a:t>
            </a:r>
          </a:p>
          <a:p>
            <a:pPr marL="419100" indent="-342900">
              <a:buAutoNum type="romanUcPeriod"/>
            </a:pPr>
            <a:endParaRPr lang="en-US" sz="1600" dirty="0">
              <a:solidFill>
                <a:schemeClr val="tx1"/>
              </a:solidFill>
              <a:latin typeface="Arial"/>
            </a:endParaRPr>
          </a:p>
        </p:txBody>
      </p:sp>
      <p:sp>
        <p:nvSpPr>
          <p:cNvPr id="4" name="TextBox 3">
            <a:extLst>
              <a:ext uri="{FF2B5EF4-FFF2-40B4-BE49-F238E27FC236}">
                <a16:creationId xmlns:a16="http://schemas.microsoft.com/office/drawing/2014/main" id="{9A1F5C75-AE3E-4872-A3EA-231CE60EFD88}"/>
              </a:ext>
            </a:extLst>
          </p:cNvPr>
          <p:cNvSpPr txBox="1"/>
          <p:nvPr/>
        </p:nvSpPr>
        <p:spPr>
          <a:xfrm>
            <a:off x="6067425" y="39052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6" name="Picture 6" descr="Map&#10;&#10;Description automatically generated">
            <a:extLst>
              <a:ext uri="{FF2B5EF4-FFF2-40B4-BE49-F238E27FC236}">
                <a16:creationId xmlns:a16="http://schemas.microsoft.com/office/drawing/2014/main" id="{58E57F62-0360-4A75-814A-32269D12D29D}"/>
              </a:ext>
            </a:extLst>
          </p:cNvPr>
          <p:cNvPicPr>
            <a:picLocks noChangeAspect="1"/>
          </p:cNvPicPr>
          <p:nvPr/>
        </p:nvPicPr>
        <p:blipFill>
          <a:blip r:embed="rId2"/>
          <a:stretch>
            <a:fillRect/>
          </a:stretch>
        </p:blipFill>
        <p:spPr>
          <a:xfrm>
            <a:off x="6460330" y="55102"/>
            <a:ext cx="2800350" cy="2782062"/>
          </a:xfrm>
          <a:prstGeom prst="rect">
            <a:avLst/>
          </a:prstGeom>
        </p:spPr>
      </p:pic>
      <p:pic>
        <p:nvPicPr>
          <p:cNvPr id="7" name="Εικόνα 6">
            <a:extLst>
              <a:ext uri="{FF2B5EF4-FFF2-40B4-BE49-F238E27FC236}">
                <a16:creationId xmlns:a16="http://schemas.microsoft.com/office/drawing/2014/main" id="{6CE59FA1-2805-8F58-6DCF-477CBD25F035}"/>
              </a:ext>
            </a:extLst>
          </p:cNvPr>
          <p:cNvPicPr>
            <a:picLocks noChangeAspect="1"/>
          </p:cNvPicPr>
          <p:nvPr/>
        </p:nvPicPr>
        <p:blipFill>
          <a:blip r:embed="rId3"/>
          <a:stretch>
            <a:fillRect/>
          </a:stretch>
        </p:blipFill>
        <p:spPr>
          <a:xfrm>
            <a:off x="2840190" y="4865512"/>
            <a:ext cx="6303810" cy="298730"/>
          </a:xfrm>
          <a:prstGeom prst="rect">
            <a:avLst/>
          </a:prstGeom>
        </p:spPr>
      </p:pic>
    </p:spTree>
    <p:extLst>
      <p:ext uri="{BB962C8B-B14F-4D97-AF65-F5344CB8AC3E}">
        <p14:creationId xmlns:p14="http://schemas.microsoft.com/office/powerpoint/2010/main" val="1199479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48"/>
        <p:cNvGrpSpPr/>
        <p:nvPr/>
      </p:nvGrpSpPr>
      <p:grpSpPr>
        <a:xfrm>
          <a:off x="0" y="0"/>
          <a:ext cx="0" cy="0"/>
          <a:chOff x="0" y="0"/>
          <a:chExt cx="0" cy="0"/>
        </a:xfrm>
      </p:grpSpPr>
      <p:sp>
        <p:nvSpPr>
          <p:cNvPr id="151" name="Google Shape;151;p24"/>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13</a:t>
            </a:fld>
            <a:endParaRPr/>
          </a:p>
        </p:txBody>
      </p:sp>
      <p:sp>
        <p:nvSpPr>
          <p:cNvPr id="6" name="Google Shape;99;p19"/>
          <p:cNvSpPr txBox="1">
            <a:spLocks/>
          </p:cNvSpPr>
          <p:nvPr/>
        </p:nvSpPr>
        <p:spPr>
          <a:xfrm>
            <a:off x="361632" y="686985"/>
            <a:ext cx="8422418" cy="41244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fr" b="1" dirty="0"/>
              <a:t>Qu'est-ce que c'est et où est-il apparu pour la première fois ?</a:t>
            </a:r>
            <a:endParaRPr lang="el-GR" b="1" dirty="0"/>
          </a:p>
          <a:p>
            <a:pPr>
              <a:spcBef>
                <a:spcPts val="600"/>
              </a:spcBef>
            </a:pPr>
            <a:r>
              <a:rPr lang="fr" dirty="0"/>
              <a:t>La chanson </a:t>
            </a:r>
            <a:r>
              <a:rPr lang="fr" dirty="0" err="1"/>
              <a:t>rebétiko</a:t>
            </a:r>
            <a:r>
              <a:rPr lang="fr" dirty="0"/>
              <a:t> est le nom de la chanson folklorique urbaine grecque, apparue à la fin du 19e siècle et connue jusqu'à la troisième décennie du 20e siècle. Il s'est développé dans les ports des villes où vivait la classe ouvrière (Le Pirée, Thessalonique, Constantinople et Smyrne) puis s'est déplacé vers d'autres centres urbains. </a:t>
            </a:r>
          </a:p>
          <a:p>
            <a:pPr>
              <a:spcBef>
                <a:spcPts val="600"/>
              </a:spcBef>
            </a:pPr>
            <a:r>
              <a:rPr lang="fr" b="1" dirty="0"/>
              <a:t>Quels sont les principaux instruments du chant </a:t>
            </a:r>
            <a:r>
              <a:rPr lang="fr" b="1" dirty="0" err="1"/>
              <a:t>rebétiko</a:t>
            </a:r>
            <a:r>
              <a:rPr lang="fr" b="1" dirty="0"/>
              <a:t>?</a:t>
            </a:r>
          </a:p>
          <a:p>
            <a:pPr>
              <a:spcBef>
                <a:spcPts val="600"/>
              </a:spcBef>
            </a:pPr>
            <a:r>
              <a:rPr lang="fr" dirty="0"/>
              <a:t>(Bouzouki, cuillères en bois, Chapelet, les verres du vin, le zilia(les petits plaques en métal),  le tambourin) </a:t>
            </a:r>
          </a:p>
          <a:p>
            <a:pPr>
              <a:spcBef>
                <a:spcPts val="600"/>
              </a:spcBef>
            </a:pPr>
            <a:r>
              <a:rPr lang="fr" b="1" dirty="0"/>
              <a:t>Quel est le thème de </a:t>
            </a:r>
            <a:r>
              <a:rPr lang="fr" b="1" dirty="0" err="1"/>
              <a:t>rebétika</a:t>
            </a:r>
            <a:r>
              <a:rPr lang="fr" b="1" dirty="0"/>
              <a:t>? </a:t>
            </a:r>
          </a:p>
          <a:p>
            <a:pPr>
              <a:spcBef>
                <a:spcPts val="600"/>
              </a:spcBef>
            </a:pPr>
            <a:r>
              <a:rPr lang="fr" dirty="0"/>
              <a:t>Les chansons de </a:t>
            </a:r>
            <a:r>
              <a:rPr lang="fr" dirty="0" err="1"/>
              <a:t>rebétika</a:t>
            </a:r>
            <a:r>
              <a:rPr lang="fr" dirty="0"/>
              <a:t> sont inspirées par  l'amour, la mort, l'exil, la guerre, les problèmes de la vie quotidienne, la pauvreté, le travail, la maladie et la mère.</a:t>
            </a:r>
          </a:p>
          <a:p>
            <a:pPr>
              <a:spcBef>
                <a:spcPts val="600"/>
              </a:spcBef>
            </a:pPr>
            <a:r>
              <a:rPr lang="fr" b="1" dirty="0"/>
              <a:t>Quelles sont les danses du </a:t>
            </a:r>
            <a:r>
              <a:rPr lang="fr" b="1" dirty="0" err="1"/>
              <a:t>rebétiko</a:t>
            </a:r>
            <a:r>
              <a:rPr lang="fr" b="1" dirty="0"/>
              <a:t>?</a:t>
            </a:r>
          </a:p>
          <a:p>
            <a:pPr>
              <a:spcBef>
                <a:spcPts val="600"/>
              </a:spcBef>
            </a:pPr>
            <a:r>
              <a:rPr lang="fr" dirty="0" err="1"/>
              <a:t>zeibekikos</a:t>
            </a:r>
            <a:r>
              <a:rPr lang="fr" dirty="0"/>
              <a:t>(d'une tribu de guerriers de Thrace) </a:t>
            </a:r>
          </a:p>
          <a:p>
            <a:pPr>
              <a:spcBef>
                <a:spcPts val="600"/>
              </a:spcBef>
            </a:pPr>
            <a:r>
              <a:rPr lang="fr" dirty="0" err="1"/>
              <a:t>chasapikos</a:t>
            </a:r>
            <a:r>
              <a:rPr lang="fr" dirty="0"/>
              <a:t>(des Bouchers de Constantinople)</a:t>
            </a:r>
          </a:p>
          <a:p>
            <a:pPr>
              <a:spcBef>
                <a:spcPts val="600"/>
              </a:spcBef>
            </a:pPr>
            <a:r>
              <a:rPr lang="fr" dirty="0" err="1"/>
              <a:t>tsifteteli</a:t>
            </a:r>
            <a:r>
              <a:rPr lang="fr" dirty="0"/>
              <a:t>(danse féminine d'Asie Mineure, d'un violon à deux cordes). </a:t>
            </a:r>
          </a:p>
          <a:p>
            <a:pPr>
              <a:spcBef>
                <a:spcPts val="600"/>
              </a:spcBef>
            </a:pPr>
            <a:r>
              <a:rPr lang="fr" dirty="0"/>
              <a:t>                                                                                    </a:t>
            </a:r>
            <a:r>
              <a:rPr lang="fr" sz="1200" dirty="0"/>
              <a:t>(à suivre…)</a:t>
            </a:r>
          </a:p>
          <a:p>
            <a:pPr>
              <a:spcBef>
                <a:spcPts val="600"/>
              </a:spcBef>
            </a:pPr>
            <a:endParaRPr lang="fr" dirty="0"/>
          </a:p>
          <a:p>
            <a:pPr marL="285750" indent="-285750">
              <a:spcBef>
                <a:spcPts val="600"/>
              </a:spcBef>
              <a:buFont typeface="Wingdings"/>
              <a:buChar char="Ø"/>
            </a:pPr>
            <a:endParaRPr lang="fr" dirty="0"/>
          </a:p>
          <a:p>
            <a:pPr marL="285750" indent="-285750">
              <a:spcBef>
                <a:spcPts val="600"/>
              </a:spcBef>
              <a:buChar char="•"/>
            </a:pPr>
            <a:endParaRPr lang="fr" dirty="0"/>
          </a:p>
          <a:p>
            <a:pPr>
              <a:spcBef>
                <a:spcPts val="600"/>
              </a:spcBef>
            </a:pPr>
            <a:endParaRPr lang="fr" dirty="0"/>
          </a:p>
          <a:p>
            <a:pPr>
              <a:spcBef>
                <a:spcPts val="600"/>
              </a:spcBef>
            </a:pPr>
            <a:r>
              <a:rPr lang="fr" dirty="0"/>
              <a:t>   </a:t>
            </a:r>
          </a:p>
        </p:txBody>
      </p:sp>
      <p:sp>
        <p:nvSpPr>
          <p:cNvPr id="2" name="TextBox 1">
            <a:extLst>
              <a:ext uri="{FF2B5EF4-FFF2-40B4-BE49-F238E27FC236}">
                <a16:creationId xmlns:a16="http://schemas.microsoft.com/office/drawing/2014/main" id="{A31710A2-F5A9-4870-839F-3CC45BBC29A5}"/>
              </a:ext>
            </a:extLst>
          </p:cNvPr>
          <p:cNvSpPr txBox="1"/>
          <p:nvPr/>
        </p:nvSpPr>
        <p:spPr>
          <a:xfrm>
            <a:off x="307633" y="156077"/>
            <a:ext cx="7479054" cy="1131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err="1">
                <a:solidFill>
                  <a:schemeClr val="dk1"/>
                </a:solidFill>
                <a:latin typeface="Marcellus SC"/>
                <a:sym typeface="Marcellus SC"/>
              </a:rPr>
              <a:t>Le</a:t>
            </a:r>
            <a:r>
              <a:rPr lang="el-GR" sz="2400" b="1" dirty="0">
                <a:solidFill>
                  <a:schemeClr val="dk1"/>
                </a:solidFill>
                <a:latin typeface="Marcellus SC"/>
                <a:sym typeface="Marcellus SC"/>
              </a:rPr>
              <a:t> </a:t>
            </a:r>
            <a:r>
              <a:rPr lang="el-GR" sz="2400" b="1" dirty="0" err="1">
                <a:solidFill>
                  <a:schemeClr val="dk1"/>
                </a:solidFill>
                <a:latin typeface="Marcellus SC"/>
                <a:sym typeface="Marcellus SC"/>
              </a:rPr>
              <a:t>rebétiko</a:t>
            </a:r>
            <a:r>
              <a:rPr lang="el-GR" sz="2400" b="1" dirty="0">
                <a:solidFill>
                  <a:schemeClr val="dk1"/>
                </a:solidFill>
                <a:latin typeface="Marcellus SC"/>
                <a:sym typeface="Marcellus SC"/>
              </a:rPr>
              <a:t> </a:t>
            </a:r>
            <a:r>
              <a:rPr lang="el-GR" sz="2000" b="1" dirty="0"/>
              <a:t> </a:t>
            </a:r>
            <a:r>
              <a:rPr lang="el-GR" sz="1600" b="1" dirty="0"/>
              <a:t>             </a:t>
            </a:r>
            <a:r>
              <a:rPr lang="fr-CA" sz="1600" b="1" dirty="0"/>
              <a:t>                         </a:t>
            </a:r>
            <a:r>
              <a:rPr lang="el-GR" sz="1100" dirty="0" err="1"/>
              <a:t>Anastasie</a:t>
            </a:r>
            <a:r>
              <a:rPr lang="el-GR" sz="1100" dirty="0"/>
              <a:t> DASKALOPOULOU &amp; </a:t>
            </a:r>
            <a:r>
              <a:rPr lang="el-GR" sz="1100" dirty="0" err="1"/>
              <a:t>Venetia</a:t>
            </a:r>
            <a:r>
              <a:rPr lang="el-GR" sz="1100" dirty="0"/>
              <a:t> VITHINOU </a:t>
            </a:r>
          </a:p>
          <a:p>
            <a:endParaRPr lang="el-GR" sz="1100" b="1" dirty="0"/>
          </a:p>
          <a:p>
            <a:endParaRPr lang="el-GR" sz="1100" b="1" dirty="0"/>
          </a:p>
          <a:p>
            <a:endParaRPr lang="el-GR" sz="1100" b="1" dirty="0"/>
          </a:p>
          <a:p>
            <a:endParaRPr lang="el-GR" sz="1050" dirty="0"/>
          </a:p>
        </p:txBody>
      </p:sp>
      <p:pic>
        <p:nvPicPr>
          <p:cNvPr id="4" name="Εικόνα 4" descr="Εικόνα που περιέχει πίνακας, εσωτερικό, μουσική, μαντολίνο&#10;&#10;Περιγραφή που δημιουργήθηκε αυτόματα">
            <a:extLst>
              <a:ext uri="{FF2B5EF4-FFF2-40B4-BE49-F238E27FC236}">
                <a16:creationId xmlns:a16="http://schemas.microsoft.com/office/drawing/2014/main" id="{74A1D334-2C63-4B53-BD25-E21F6CC7F02F}"/>
              </a:ext>
            </a:extLst>
          </p:cNvPr>
          <p:cNvPicPr>
            <a:picLocks noChangeAspect="1"/>
          </p:cNvPicPr>
          <p:nvPr/>
        </p:nvPicPr>
        <p:blipFill>
          <a:blip r:embed="rId6"/>
          <a:stretch>
            <a:fillRect/>
          </a:stretch>
        </p:blipFill>
        <p:spPr>
          <a:xfrm>
            <a:off x="7658100" y="3770699"/>
            <a:ext cx="1485901" cy="1374002"/>
          </a:xfrm>
          <a:prstGeom prst="rect">
            <a:avLst/>
          </a:prstGeom>
        </p:spPr>
      </p:pic>
      <p:pic>
        <p:nvPicPr>
          <p:cNvPr id="5" name="Εικόνα 8" descr="Εικόνα που περιέχει άτομο, εσωτερικό, άνδρας, προετοιμασία&#10;&#10;Περιγραφή που δημιουργήθηκε αυτόματα">
            <a:extLst>
              <a:ext uri="{FF2B5EF4-FFF2-40B4-BE49-F238E27FC236}">
                <a16:creationId xmlns:a16="http://schemas.microsoft.com/office/drawing/2014/main" id="{BFAF34AA-0931-4ED2-A333-6E516C5DE7BB}"/>
              </a:ext>
            </a:extLst>
          </p:cNvPr>
          <p:cNvPicPr>
            <a:picLocks noChangeAspect="1"/>
          </p:cNvPicPr>
          <p:nvPr/>
        </p:nvPicPr>
        <p:blipFill>
          <a:blip r:embed="rId7"/>
          <a:stretch>
            <a:fillRect/>
          </a:stretch>
        </p:blipFill>
        <p:spPr>
          <a:xfrm>
            <a:off x="5722144" y="3772815"/>
            <a:ext cx="2064543" cy="1369771"/>
          </a:xfrm>
          <a:prstGeom prst="rect">
            <a:avLst/>
          </a:prstGeom>
        </p:spPr>
      </p:pic>
      <p:pic>
        <p:nvPicPr>
          <p:cNvPr id="3" name="aaaaa">
            <a:hlinkClick r:id="" action="ppaction://media"/>
            <a:extLst>
              <a:ext uri="{FF2B5EF4-FFF2-40B4-BE49-F238E27FC236}">
                <a16:creationId xmlns:a16="http://schemas.microsoft.com/office/drawing/2014/main" id="{1741E772-5FD5-4FBD-9F0C-47617A1E6F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66393" y="239714"/>
            <a:ext cx="815975" cy="606901"/>
          </a:xfrm>
          <a:prstGeom prst="rect">
            <a:avLst/>
          </a:prstGeom>
        </p:spPr>
      </p:pic>
      <p:sp>
        <p:nvSpPr>
          <p:cNvPr id="7" name="TextBox 6">
            <a:extLst>
              <a:ext uri="{FF2B5EF4-FFF2-40B4-BE49-F238E27FC236}">
                <a16:creationId xmlns:a16="http://schemas.microsoft.com/office/drawing/2014/main" id="{8168438F-A776-4F43-95D6-EF7DA380BD28}"/>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8"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9" name="Google Shape;299;p35"/>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7" name="Google Shape;107;p20"/>
          <p:cNvSpPr txBox="1">
            <a:spLocks/>
          </p:cNvSpPr>
          <p:nvPr/>
        </p:nvSpPr>
        <p:spPr>
          <a:xfrm>
            <a:off x="212269" y="1252556"/>
            <a:ext cx="5511000" cy="7755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p>
        </p:txBody>
      </p:sp>
      <p:sp>
        <p:nvSpPr>
          <p:cNvPr id="2" name="TextBox 1">
            <a:extLst>
              <a:ext uri="{FF2B5EF4-FFF2-40B4-BE49-F238E27FC236}">
                <a16:creationId xmlns:a16="http://schemas.microsoft.com/office/drawing/2014/main" id="{83C254CF-539D-40AE-A84A-279AA3E1B198}"/>
              </a:ext>
            </a:extLst>
          </p:cNvPr>
          <p:cNvSpPr txBox="1"/>
          <p:nvPr/>
        </p:nvSpPr>
        <p:spPr>
          <a:xfrm>
            <a:off x="471487" y="442913"/>
            <a:ext cx="48720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b="1" err="1"/>
              <a:t>Qui</a:t>
            </a:r>
            <a:r>
              <a:rPr lang="el-GR" b="1"/>
              <a:t> </a:t>
            </a:r>
            <a:r>
              <a:rPr lang="el-GR" b="1" err="1"/>
              <a:t>sont</a:t>
            </a:r>
            <a:r>
              <a:rPr lang="el-GR" b="1"/>
              <a:t> </a:t>
            </a:r>
            <a:r>
              <a:rPr lang="el-GR" b="1" err="1"/>
              <a:t>les</a:t>
            </a:r>
            <a:r>
              <a:rPr lang="el-GR" b="1"/>
              <a:t> </a:t>
            </a:r>
            <a:r>
              <a:rPr lang="el-GR" b="1" err="1"/>
              <a:t>principaux</a:t>
            </a:r>
            <a:r>
              <a:rPr lang="el-GR" b="1"/>
              <a:t> </a:t>
            </a:r>
            <a:r>
              <a:rPr lang="el-GR" b="1" err="1"/>
              <a:t>représentants</a:t>
            </a:r>
            <a:r>
              <a:rPr lang="el-GR" b="1"/>
              <a:t> </a:t>
            </a:r>
            <a:r>
              <a:rPr lang="el-GR" b="1" err="1"/>
              <a:t>du</a:t>
            </a:r>
            <a:r>
              <a:rPr lang="el-GR" b="1"/>
              <a:t> </a:t>
            </a:r>
            <a:r>
              <a:rPr lang="el-GR" b="1" err="1"/>
              <a:t>rebétiko</a:t>
            </a:r>
            <a:r>
              <a:rPr lang="el-GR" b="1"/>
              <a:t>? </a:t>
            </a:r>
          </a:p>
        </p:txBody>
      </p:sp>
      <p:sp>
        <p:nvSpPr>
          <p:cNvPr id="3" name="TextBox 2">
            <a:extLst>
              <a:ext uri="{FF2B5EF4-FFF2-40B4-BE49-F238E27FC236}">
                <a16:creationId xmlns:a16="http://schemas.microsoft.com/office/drawing/2014/main" id="{BACA7F52-D79B-4D08-A69E-3DAEF00912A7}"/>
              </a:ext>
            </a:extLst>
          </p:cNvPr>
          <p:cNvSpPr txBox="1"/>
          <p:nvPr/>
        </p:nvSpPr>
        <p:spPr>
          <a:xfrm>
            <a:off x="550069" y="835819"/>
            <a:ext cx="600476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1. </a:t>
            </a:r>
            <a:r>
              <a:rPr lang="el-GR" err="1"/>
              <a:t>Markos</a:t>
            </a:r>
            <a:r>
              <a:rPr lang="el-GR"/>
              <a:t> </a:t>
            </a:r>
            <a:r>
              <a:rPr lang="el-GR" err="1"/>
              <a:t>Vamvakaris</a:t>
            </a:r>
            <a:r>
              <a:rPr lang="el-GR"/>
              <a:t> (</a:t>
            </a:r>
            <a:r>
              <a:rPr lang="el-GR" err="1"/>
              <a:t>considéré</a:t>
            </a:r>
            <a:r>
              <a:rPr lang="el-GR"/>
              <a:t> </a:t>
            </a:r>
            <a:r>
              <a:rPr lang="el-GR" err="1"/>
              <a:t>comme</a:t>
            </a:r>
            <a:r>
              <a:rPr lang="el-GR"/>
              <a:t> </a:t>
            </a:r>
            <a:r>
              <a:rPr lang="el-GR" err="1"/>
              <a:t>le</a:t>
            </a:r>
            <a:r>
              <a:rPr lang="el-GR"/>
              <a:t> </a:t>
            </a:r>
            <a:r>
              <a:rPr lang="el-GR" err="1"/>
              <a:t>père</a:t>
            </a:r>
            <a:r>
              <a:rPr lang="el-GR"/>
              <a:t> de </a:t>
            </a:r>
            <a:r>
              <a:rPr lang="el-GR" err="1"/>
              <a:t>la</a:t>
            </a:r>
            <a:r>
              <a:rPr lang="el-GR"/>
              <a:t> </a:t>
            </a:r>
            <a:r>
              <a:rPr lang="el-GR" err="1"/>
              <a:t>chanson</a:t>
            </a:r>
            <a:r>
              <a:rPr lang="el-GR"/>
              <a:t> </a:t>
            </a:r>
            <a:r>
              <a:rPr lang="el-GR" err="1"/>
              <a:t>rebètiko</a:t>
            </a:r>
            <a:r>
              <a:rPr lang="el-GR"/>
              <a:t>) </a:t>
            </a:r>
          </a:p>
          <a:p>
            <a:r>
              <a:rPr lang="el-GR"/>
              <a:t>2. </a:t>
            </a:r>
            <a:r>
              <a:rPr lang="el-GR" err="1"/>
              <a:t>Ioannis</a:t>
            </a:r>
            <a:r>
              <a:rPr lang="el-GR"/>
              <a:t> </a:t>
            </a:r>
            <a:r>
              <a:rPr lang="el-GR" err="1"/>
              <a:t>Papaïoannou</a:t>
            </a:r>
            <a:r>
              <a:rPr lang="el-GR"/>
              <a:t> </a:t>
            </a:r>
          </a:p>
          <a:p>
            <a:r>
              <a:rPr lang="el-GR"/>
              <a:t>3. </a:t>
            </a:r>
            <a:r>
              <a:rPr lang="el-GR" err="1"/>
              <a:t>Vasilis</a:t>
            </a:r>
            <a:r>
              <a:rPr lang="el-GR"/>
              <a:t> </a:t>
            </a:r>
            <a:r>
              <a:rPr lang="el-GR" err="1"/>
              <a:t>Tsitsanis</a:t>
            </a:r>
            <a:endParaRPr lang="el-GR"/>
          </a:p>
          <a:p>
            <a:r>
              <a:rPr lang="el-GR"/>
              <a:t>4. </a:t>
            </a:r>
            <a:r>
              <a:rPr lang="el-GR" err="1"/>
              <a:t>Manolis</a:t>
            </a:r>
            <a:r>
              <a:rPr lang="el-GR"/>
              <a:t> </a:t>
            </a:r>
            <a:r>
              <a:rPr lang="el-GR" err="1"/>
              <a:t>Chiotis</a:t>
            </a:r>
            <a:endParaRPr lang="el-GR"/>
          </a:p>
          <a:p>
            <a:r>
              <a:rPr lang="el-GR"/>
              <a:t>5.Apostolos </a:t>
            </a:r>
            <a:r>
              <a:rPr lang="el-GR" err="1"/>
              <a:t>Chatzichristos</a:t>
            </a:r>
            <a:r>
              <a:rPr lang="el-GR"/>
              <a:t> </a:t>
            </a:r>
          </a:p>
        </p:txBody>
      </p:sp>
      <p:sp>
        <p:nvSpPr>
          <p:cNvPr id="4" name="TextBox 3">
            <a:extLst>
              <a:ext uri="{FF2B5EF4-FFF2-40B4-BE49-F238E27FC236}">
                <a16:creationId xmlns:a16="http://schemas.microsoft.com/office/drawing/2014/main" id="{27B03F2A-EB11-47B7-823C-E17DB3BC7A4A}"/>
              </a:ext>
            </a:extLst>
          </p:cNvPr>
          <p:cNvSpPr txBox="1"/>
          <p:nvPr/>
        </p:nvSpPr>
        <p:spPr>
          <a:xfrm>
            <a:off x="1371600" y="304323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a:p>
        </p:txBody>
      </p:sp>
      <p:pic>
        <p:nvPicPr>
          <p:cNvPr id="5" name="Εικόνα 5" descr="Εικόνα που περιέχει κείμενο, άτομο, άνδρας, μουσική&#10;&#10;Περιγραφή που δημιουργήθηκε αυτόματα">
            <a:extLst>
              <a:ext uri="{FF2B5EF4-FFF2-40B4-BE49-F238E27FC236}">
                <a16:creationId xmlns:a16="http://schemas.microsoft.com/office/drawing/2014/main" id="{39043D99-E3F8-47F4-B223-38186EA86465}"/>
              </a:ext>
            </a:extLst>
          </p:cNvPr>
          <p:cNvPicPr>
            <a:picLocks noChangeAspect="1"/>
          </p:cNvPicPr>
          <p:nvPr/>
        </p:nvPicPr>
        <p:blipFill>
          <a:blip r:embed="rId4"/>
          <a:stretch>
            <a:fillRect/>
          </a:stretch>
        </p:blipFill>
        <p:spPr>
          <a:xfrm rot="360000">
            <a:off x="6801485" y="201600"/>
            <a:ext cx="1942096" cy="2231355"/>
          </a:xfrm>
          <a:prstGeom prst="rect">
            <a:avLst/>
          </a:prstGeom>
          <a:ln>
            <a:noFill/>
          </a:ln>
          <a:effectLst>
            <a:outerShdw blurRad="292100" dist="139700" dir="2700000" algn="tl" rotWithShape="0">
              <a:srgbClr val="333333">
                <a:alpha val="65000"/>
              </a:srgbClr>
            </a:outerShdw>
          </a:effectLst>
        </p:spPr>
      </p:pic>
      <p:pic>
        <p:nvPicPr>
          <p:cNvPr id="8" name="Εικόνα 8" descr="Εικόνα που περιέχει κείμενο, άτομο, άνδρας, λευκό&#10;&#10;Περιγραφή που δημιουργήθηκε αυτόματα">
            <a:extLst>
              <a:ext uri="{FF2B5EF4-FFF2-40B4-BE49-F238E27FC236}">
                <a16:creationId xmlns:a16="http://schemas.microsoft.com/office/drawing/2014/main" id="{BCCEFE2B-82C2-42DD-A3C2-9AD5AD9C5240}"/>
              </a:ext>
            </a:extLst>
          </p:cNvPr>
          <p:cNvPicPr>
            <a:picLocks noChangeAspect="1"/>
          </p:cNvPicPr>
          <p:nvPr/>
        </p:nvPicPr>
        <p:blipFill>
          <a:blip r:embed="rId5"/>
          <a:stretch>
            <a:fillRect/>
          </a:stretch>
        </p:blipFill>
        <p:spPr>
          <a:xfrm rot="180000">
            <a:off x="4679706" y="1365557"/>
            <a:ext cx="2006267" cy="1466010"/>
          </a:xfrm>
          <a:prstGeom prst="rect">
            <a:avLst/>
          </a:prstGeom>
          <a:ln>
            <a:noFill/>
          </a:ln>
          <a:effectLst>
            <a:outerShdw blurRad="292100" dist="139700" dir="2700000" algn="tl" rotWithShape="0">
              <a:srgbClr val="333333">
                <a:alpha val="65000"/>
              </a:srgbClr>
            </a:outerShdw>
          </a:effectLst>
        </p:spPr>
      </p:pic>
      <p:pic>
        <p:nvPicPr>
          <p:cNvPr id="9" name="Εικόνα 9" descr="Εικόνα που περιέχει κείμενο, οθόνη, στιγμιότυπο οθόνης, κορνίζα&#10;&#10;Περιγραφή που δημιουργήθηκε αυτόματα">
            <a:extLst>
              <a:ext uri="{FF2B5EF4-FFF2-40B4-BE49-F238E27FC236}">
                <a16:creationId xmlns:a16="http://schemas.microsoft.com/office/drawing/2014/main" id="{BFACD385-B346-4AA0-9A7D-5234956AA60A}"/>
              </a:ext>
            </a:extLst>
          </p:cNvPr>
          <p:cNvPicPr>
            <a:picLocks noChangeAspect="1"/>
          </p:cNvPicPr>
          <p:nvPr/>
        </p:nvPicPr>
        <p:blipFill>
          <a:blip r:embed="rId6"/>
          <a:stretch>
            <a:fillRect/>
          </a:stretch>
        </p:blipFill>
        <p:spPr>
          <a:xfrm rot="20820000">
            <a:off x="470736" y="2349166"/>
            <a:ext cx="2743200" cy="1543050"/>
          </a:xfrm>
          <a:prstGeom prst="rect">
            <a:avLst/>
          </a:prstGeom>
          <a:ln>
            <a:noFill/>
          </a:ln>
          <a:effectLst>
            <a:outerShdw blurRad="292100" dist="139700" dir="2700000" algn="tl" rotWithShape="0">
              <a:srgbClr val="333333">
                <a:alpha val="65000"/>
              </a:srgbClr>
            </a:outerShdw>
          </a:effectLst>
        </p:spPr>
      </p:pic>
      <p:pic>
        <p:nvPicPr>
          <p:cNvPr id="10" name="Εικόνα 10" descr="Εικόνα που περιέχει άτομο, άνδρας, εσωτερικό, κουστούμι&#10;&#10;Περιγραφή που δημιουργήθηκε αυτόματα">
            <a:extLst>
              <a:ext uri="{FF2B5EF4-FFF2-40B4-BE49-F238E27FC236}">
                <a16:creationId xmlns:a16="http://schemas.microsoft.com/office/drawing/2014/main" id="{0F596E14-948F-4ACF-AD28-7937882CF1A6}"/>
              </a:ext>
            </a:extLst>
          </p:cNvPr>
          <p:cNvPicPr>
            <a:picLocks noChangeAspect="1"/>
          </p:cNvPicPr>
          <p:nvPr/>
        </p:nvPicPr>
        <p:blipFill>
          <a:blip r:embed="rId7"/>
          <a:stretch>
            <a:fillRect/>
          </a:stretch>
        </p:blipFill>
        <p:spPr>
          <a:xfrm>
            <a:off x="2418347" y="2974507"/>
            <a:ext cx="2510089" cy="1488006"/>
          </a:xfrm>
          <a:prstGeom prst="rect">
            <a:avLst/>
          </a:prstGeom>
          <a:ln>
            <a:noFill/>
          </a:ln>
          <a:effectLst>
            <a:outerShdw blurRad="292100" dist="139700" dir="2700000" algn="tl" rotWithShape="0">
              <a:srgbClr val="333333">
                <a:alpha val="65000"/>
              </a:srgbClr>
            </a:outerShdw>
          </a:effectLst>
        </p:spPr>
      </p:pic>
      <p:pic>
        <p:nvPicPr>
          <p:cNvPr id="6" name="Εικόνα 7" descr="Εικόνα που περιέχει κείμενο&#10;&#10;Περιγραφή που δημιουργήθηκε αυτόματα">
            <a:extLst>
              <a:ext uri="{FF2B5EF4-FFF2-40B4-BE49-F238E27FC236}">
                <a16:creationId xmlns:a16="http://schemas.microsoft.com/office/drawing/2014/main" id="{18C30959-35DB-4983-B738-CAF9CD15AB3F}"/>
              </a:ext>
            </a:extLst>
          </p:cNvPr>
          <p:cNvPicPr>
            <a:picLocks noChangeAspect="1"/>
          </p:cNvPicPr>
          <p:nvPr/>
        </p:nvPicPr>
        <p:blipFill>
          <a:blip r:embed="rId8"/>
          <a:stretch>
            <a:fillRect/>
          </a:stretch>
        </p:blipFill>
        <p:spPr>
          <a:xfrm rot="300000">
            <a:off x="4372727" y="2447675"/>
            <a:ext cx="1737060" cy="1729540"/>
          </a:xfrm>
          <a:prstGeom prst="rect">
            <a:avLst/>
          </a:prstGeom>
          <a:ln>
            <a:noFill/>
          </a:ln>
          <a:effectLst>
            <a:outerShdw blurRad="292100" dist="139700" dir="2700000" algn="tl" rotWithShape="0">
              <a:srgbClr val="333333">
                <a:alpha val="65000"/>
              </a:srgbClr>
            </a:outerShdw>
          </a:effectLst>
        </p:spPr>
      </p:pic>
      <p:pic>
        <p:nvPicPr>
          <p:cNvPr id="12" name="Εικόνα 11">
            <a:extLst>
              <a:ext uri="{FF2B5EF4-FFF2-40B4-BE49-F238E27FC236}">
                <a16:creationId xmlns:a16="http://schemas.microsoft.com/office/drawing/2014/main" id="{AC156B33-817D-DAE5-AF09-BF94D2ED2E5D}"/>
              </a:ext>
            </a:extLst>
          </p:cNvPr>
          <p:cNvPicPr>
            <a:picLocks noChangeAspect="1"/>
          </p:cNvPicPr>
          <p:nvPr/>
        </p:nvPicPr>
        <p:blipFill>
          <a:blip r:embed="rId9"/>
          <a:stretch>
            <a:fillRect/>
          </a:stretch>
        </p:blipFill>
        <p:spPr>
          <a:xfrm>
            <a:off x="2551072" y="4630859"/>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7AE-4575-4EC0-8BA3-B14E07B8AA52}"/>
              </a:ext>
            </a:extLst>
          </p:cNvPr>
          <p:cNvSpPr>
            <a:spLocks noGrp="1"/>
          </p:cNvSpPr>
          <p:nvPr>
            <p:ph type="title"/>
          </p:nvPr>
        </p:nvSpPr>
        <p:spPr>
          <a:xfrm>
            <a:off x="1474249" y="358766"/>
            <a:ext cx="5511000" cy="775500"/>
          </a:xfrm>
        </p:spPr>
        <p:txBody>
          <a:bodyPr/>
          <a:lstStyle/>
          <a:p>
            <a:pPr algn="ctr"/>
            <a:r>
              <a:rPr lang="en-US" sz="2800" b="1" dirty="0"/>
              <a:t>Les </a:t>
            </a:r>
            <a:r>
              <a:rPr lang="en-US" sz="2800" b="1" dirty="0" err="1"/>
              <a:t>marbres</a:t>
            </a:r>
            <a:r>
              <a:rPr lang="en-US" sz="2800" b="1" dirty="0"/>
              <a:t> de </a:t>
            </a:r>
            <a:r>
              <a:rPr lang="en-US" sz="2800" b="1" dirty="0" err="1"/>
              <a:t>tinos</a:t>
            </a:r>
            <a:endParaRPr lang="en-US" sz="2800" b="1" dirty="0"/>
          </a:p>
        </p:txBody>
      </p:sp>
      <p:sp>
        <p:nvSpPr>
          <p:cNvPr id="3" name="Text Placeholder 2">
            <a:extLst>
              <a:ext uri="{FF2B5EF4-FFF2-40B4-BE49-F238E27FC236}">
                <a16:creationId xmlns:a16="http://schemas.microsoft.com/office/drawing/2014/main" id="{9F286252-D9D6-4F51-991F-605C6F1D8581}"/>
              </a:ext>
            </a:extLst>
          </p:cNvPr>
          <p:cNvSpPr>
            <a:spLocks noGrp="1"/>
          </p:cNvSpPr>
          <p:nvPr>
            <p:ph type="body" idx="1"/>
          </p:nvPr>
        </p:nvSpPr>
        <p:spPr>
          <a:xfrm>
            <a:off x="350043" y="1304972"/>
            <a:ext cx="5163757" cy="3211200"/>
          </a:xfrm>
        </p:spPr>
        <p:txBody>
          <a:bodyPr/>
          <a:lstStyle/>
          <a:p>
            <a:pPr marL="76200" indent="0">
              <a:buNone/>
            </a:pPr>
            <a:r>
              <a:rPr lang="fr" sz="1600" dirty="0">
                <a:latin typeface="Consolas"/>
              </a:rPr>
              <a:t>Les marbres de Tinian se trouvent dans les découvertes de l'Antiquité romaine et du Moyen Âge.</a:t>
            </a:r>
            <a:endParaRPr lang="en-US" sz="1600" dirty="0"/>
          </a:p>
          <a:p>
            <a:pPr marL="76200" indent="0">
              <a:buNone/>
            </a:pPr>
            <a:r>
              <a:rPr lang="fr" sz="1600" dirty="0">
                <a:latin typeface="Consolas"/>
              </a:rPr>
              <a:t>L'exploitation industrielle des marbres de l'île commence au 19 siècle et s'intensifie à partir du début du 20e siècle, tandis que la construction des cités néoclassiques grecques, à partir de 1835, augmente la demande de marbre de Tinian.</a:t>
            </a:r>
            <a:endParaRPr lang="fr" sz="1600" dirty="0"/>
          </a:p>
          <a:p>
            <a:pPr marL="76200" indent="0">
              <a:buNone/>
            </a:pPr>
            <a:r>
              <a:rPr lang="fr" sz="1600" dirty="0">
                <a:latin typeface="Consolas"/>
              </a:rPr>
              <a:t>Des signes reconnaissables de la plus récente sculpture en marbre se trouvent dans l'église catholique d'Agios Dionysios à Athènes</a:t>
            </a:r>
          </a:p>
        </p:txBody>
      </p:sp>
      <p:sp>
        <p:nvSpPr>
          <p:cNvPr id="4" name="Slide Number Placeholder 3">
            <a:extLst>
              <a:ext uri="{FF2B5EF4-FFF2-40B4-BE49-F238E27FC236}">
                <a16:creationId xmlns:a16="http://schemas.microsoft.com/office/drawing/2014/main" id="{15809DF0-76AC-470B-BDF9-73CBF73680C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a:t>15</a:t>
            </a:fld>
            <a:endParaRPr lang="en"/>
          </a:p>
        </p:txBody>
      </p:sp>
      <p:sp>
        <p:nvSpPr>
          <p:cNvPr id="5" name="TextBox 4">
            <a:extLst>
              <a:ext uri="{FF2B5EF4-FFF2-40B4-BE49-F238E27FC236}">
                <a16:creationId xmlns:a16="http://schemas.microsoft.com/office/drawing/2014/main" id="{32A59C31-8648-4C03-85DB-DE1B0DA2CB05}"/>
              </a:ext>
            </a:extLst>
          </p:cNvPr>
          <p:cNvSpPr txBox="1"/>
          <p:nvPr/>
        </p:nvSpPr>
        <p:spPr>
          <a:xfrm>
            <a:off x="270641" y="333045"/>
            <a:ext cx="402989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latin typeface="Consolas"/>
              </a:rPr>
              <a:t>Faidon</a:t>
            </a:r>
            <a:r>
              <a:rPr lang="en-US" sz="1100" dirty="0">
                <a:latin typeface="Consolas"/>
              </a:rPr>
              <a:t> MOUZAS</a:t>
            </a:r>
            <a:r>
              <a:rPr lang="en-US" sz="1100" dirty="0"/>
              <a:t> - </a:t>
            </a:r>
            <a:r>
              <a:rPr lang="en-US" sz="1100" dirty="0">
                <a:latin typeface="Consolas"/>
              </a:rPr>
              <a:t>Antoine SARRIS - </a:t>
            </a:r>
            <a:r>
              <a:rPr lang="en-US" sz="1100" dirty="0" err="1">
                <a:latin typeface="Consolas"/>
              </a:rPr>
              <a:t>Haris</a:t>
            </a:r>
            <a:r>
              <a:rPr lang="en-US" sz="1100" dirty="0">
                <a:latin typeface="Consolas"/>
              </a:rPr>
              <a:t> SIDIROPOULOS</a:t>
            </a:r>
          </a:p>
        </p:txBody>
      </p:sp>
      <p:pic>
        <p:nvPicPr>
          <p:cNvPr id="6" name="Picture 6" descr="A picture containing tree, outdoor, plant&#10;&#10;Description automatically generated">
            <a:extLst>
              <a:ext uri="{FF2B5EF4-FFF2-40B4-BE49-F238E27FC236}">
                <a16:creationId xmlns:a16="http://schemas.microsoft.com/office/drawing/2014/main" id="{0AE50AFA-86E6-44CE-9789-2D785548C471}"/>
              </a:ext>
            </a:extLst>
          </p:cNvPr>
          <p:cNvPicPr>
            <a:picLocks noChangeAspect="1"/>
          </p:cNvPicPr>
          <p:nvPr/>
        </p:nvPicPr>
        <p:blipFill>
          <a:blip r:embed="rId2"/>
          <a:stretch>
            <a:fillRect/>
          </a:stretch>
        </p:blipFill>
        <p:spPr>
          <a:xfrm>
            <a:off x="6327017" y="370044"/>
            <a:ext cx="2158399" cy="936051"/>
          </a:xfrm>
          <a:prstGeom prst="rect">
            <a:avLst/>
          </a:prstGeom>
        </p:spPr>
      </p:pic>
      <p:pic>
        <p:nvPicPr>
          <p:cNvPr id="7" name="Picture 7" descr="A picture containing building, outdoor, house, white&#10;&#10;Description automatically generated">
            <a:extLst>
              <a:ext uri="{FF2B5EF4-FFF2-40B4-BE49-F238E27FC236}">
                <a16:creationId xmlns:a16="http://schemas.microsoft.com/office/drawing/2014/main" id="{FE9ED8EB-71C8-4EA9-8CBA-F8BF0C4104A3}"/>
              </a:ext>
            </a:extLst>
          </p:cNvPr>
          <p:cNvPicPr>
            <a:picLocks noChangeAspect="1"/>
          </p:cNvPicPr>
          <p:nvPr/>
        </p:nvPicPr>
        <p:blipFill>
          <a:blip r:embed="rId3"/>
          <a:stretch>
            <a:fillRect/>
          </a:stretch>
        </p:blipFill>
        <p:spPr>
          <a:xfrm>
            <a:off x="5800397" y="1377010"/>
            <a:ext cx="2552700" cy="1703990"/>
          </a:xfrm>
          <a:prstGeom prst="rect">
            <a:avLst/>
          </a:prstGeom>
        </p:spPr>
      </p:pic>
      <p:pic>
        <p:nvPicPr>
          <p:cNvPr id="8" name="Picture 8" descr="A picture containing outdoor, sky, road, car&#10;&#10;Description automatically generated">
            <a:extLst>
              <a:ext uri="{FF2B5EF4-FFF2-40B4-BE49-F238E27FC236}">
                <a16:creationId xmlns:a16="http://schemas.microsoft.com/office/drawing/2014/main" id="{CDD155A8-E2A4-42AB-860F-EA26C0268B1B}"/>
              </a:ext>
            </a:extLst>
          </p:cNvPr>
          <p:cNvPicPr>
            <a:picLocks noChangeAspect="1"/>
          </p:cNvPicPr>
          <p:nvPr/>
        </p:nvPicPr>
        <p:blipFill>
          <a:blip r:embed="rId4"/>
          <a:stretch>
            <a:fillRect/>
          </a:stretch>
        </p:blipFill>
        <p:spPr>
          <a:xfrm>
            <a:off x="5889545" y="3171310"/>
            <a:ext cx="2191407" cy="1461977"/>
          </a:xfrm>
          <a:prstGeom prst="rect">
            <a:avLst/>
          </a:prstGeom>
        </p:spPr>
      </p:pic>
      <p:pic>
        <p:nvPicPr>
          <p:cNvPr id="10" name="Εικόνα 9">
            <a:extLst>
              <a:ext uri="{FF2B5EF4-FFF2-40B4-BE49-F238E27FC236}">
                <a16:creationId xmlns:a16="http://schemas.microsoft.com/office/drawing/2014/main" id="{B3BB1D01-3614-DD2D-3787-A63F00B234F3}"/>
              </a:ext>
            </a:extLst>
          </p:cNvPr>
          <p:cNvPicPr>
            <a:picLocks noChangeAspect="1"/>
          </p:cNvPicPr>
          <p:nvPr/>
        </p:nvPicPr>
        <p:blipFill>
          <a:blip r:embed="rId5"/>
          <a:stretch>
            <a:fillRect/>
          </a:stretch>
        </p:blipFill>
        <p:spPr>
          <a:xfrm>
            <a:off x="2581490" y="4882950"/>
            <a:ext cx="6303810" cy="298730"/>
          </a:xfrm>
          <a:prstGeom prst="rect">
            <a:avLst/>
          </a:prstGeom>
        </p:spPr>
      </p:pic>
    </p:spTree>
    <p:extLst>
      <p:ext uri="{BB962C8B-B14F-4D97-AF65-F5344CB8AC3E}">
        <p14:creationId xmlns:p14="http://schemas.microsoft.com/office/powerpoint/2010/main" val="35816676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3953-A050-42CE-8F2C-5AA02C5584EB}"/>
              </a:ext>
            </a:extLst>
          </p:cNvPr>
          <p:cNvSpPr>
            <a:spLocks noGrp="1"/>
          </p:cNvSpPr>
          <p:nvPr>
            <p:ph type="title"/>
          </p:nvPr>
        </p:nvSpPr>
        <p:spPr/>
        <p:txBody>
          <a:bodyPr/>
          <a:lstStyle/>
          <a:p>
            <a:r>
              <a:rPr lang="en-US" sz="3200" b="1" dirty="0"/>
              <a:t>Le chant </a:t>
            </a:r>
            <a:r>
              <a:rPr lang="en-US" sz="3200" b="1" dirty="0" err="1"/>
              <a:t>byzantin</a:t>
            </a:r>
            <a:endParaRPr lang="en-US" sz="3200" b="1" dirty="0"/>
          </a:p>
        </p:txBody>
      </p:sp>
      <p:sp>
        <p:nvSpPr>
          <p:cNvPr id="3" name="Text Placeholder 2">
            <a:extLst>
              <a:ext uri="{FF2B5EF4-FFF2-40B4-BE49-F238E27FC236}">
                <a16:creationId xmlns:a16="http://schemas.microsoft.com/office/drawing/2014/main" id="{0AA7F0F3-6F76-4007-9710-181ADD60CC6F}"/>
              </a:ext>
            </a:extLst>
          </p:cNvPr>
          <p:cNvSpPr>
            <a:spLocks noGrp="1"/>
          </p:cNvSpPr>
          <p:nvPr>
            <p:ph type="body" idx="1"/>
          </p:nvPr>
        </p:nvSpPr>
        <p:spPr>
          <a:xfrm>
            <a:off x="339933" y="1410075"/>
            <a:ext cx="5934776" cy="3597694"/>
          </a:xfrm>
        </p:spPr>
        <p:txBody>
          <a:bodyPr/>
          <a:lstStyle/>
          <a:p>
            <a:pPr marL="76200" indent="0">
              <a:buNone/>
            </a:pPr>
            <a:r>
              <a:rPr lang="en-US" sz="1600" dirty="0">
                <a:latin typeface="Arial"/>
              </a:rPr>
              <a:t>	</a:t>
            </a:r>
            <a:r>
              <a:rPr lang="en-US" sz="1600" dirty="0">
                <a:latin typeface="Footlight MT Light" panose="0204060206030A020304" pitchFamily="18" charset="0"/>
              </a:rPr>
              <a:t>Un art </a:t>
            </a:r>
            <a:r>
              <a:rPr lang="en-US" sz="1600" dirty="0" err="1">
                <a:latin typeface="Footlight MT Light" panose="0204060206030A020304" pitchFamily="18" charset="0"/>
              </a:rPr>
              <a:t>originaire</a:t>
            </a:r>
            <a:r>
              <a:rPr lang="en-US" sz="1600" dirty="0">
                <a:latin typeface="Footlight MT Light" panose="0204060206030A020304" pitchFamily="18" charset="0"/>
              </a:rPr>
              <a:t> de l' Empire </a:t>
            </a:r>
            <a:r>
              <a:rPr lang="en-US" sz="1600" dirty="0" err="1">
                <a:latin typeface="Footlight MT Light" panose="0204060206030A020304" pitchFamily="18" charset="0"/>
              </a:rPr>
              <a:t>Byzantin</a:t>
            </a:r>
            <a:r>
              <a:rPr lang="en-US" sz="1600" dirty="0">
                <a:latin typeface="Footlight MT Light" panose="0204060206030A020304" pitchFamily="18" charset="0"/>
              </a:rPr>
              <a:t> qui perdure plus de 2000 </a:t>
            </a:r>
            <a:r>
              <a:rPr lang="en-US" sz="1600" dirty="0" err="1">
                <a:latin typeface="Footlight MT Light" panose="0204060206030A020304" pitchFamily="18" charset="0"/>
              </a:rPr>
              <a:t>ans</a:t>
            </a:r>
            <a:r>
              <a:rPr lang="fr-FR" sz="1600" b="0" i="0" dirty="0">
                <a:solidFill>
                  <a:srgbClr val="000000"/>
                </a:solidFill>
                <a:effectLst/>
                <a:latin typeface="Footlight MT Light" panose="0204060206030A020304" pitchFamily="18" charset="0"/>
              </a:rPr>
              <a:t> </a:t>
            </a:r>
            <a:r>
              <a:rPr lang="en-US" sz="1600" dirty="0">
                <a:latin typeface="Footlight MT Light" panose="0204060206030A020304" pitchFamily="18" charset="0"/>
              </a:rPr>
              <a:t>. Ce qui le rend </a:t>
            </a:r>
            <a:r>
              <a:rPr lang="en-US" sz="1600" dirty="0" err="1">
                <a:latin typeface="Footlight MT Light" panose="0204060206030A020304" pitchFamily="18" charset="0"/>
              </a:rPr>
              <a:t>remarquable</a:t>
            </a:r>
            <a:r>
              <a:rPr lang="en-US" sz="1600" dirty="0">
                <a:latin typeface="Footlight MT Light" panose="0204060206030A020304" pitchFamily="18" charset="0"/>
              </a:rPr>
              <a:t> </a:t>
            </a:r>
            <a:r>
              <a:rPr lang="en-US" sz="1600" dirty="0" err="1">
                <a:latin typeface="Footlight MT Light" panose="0204060206030A020304" pitchFamily="18" charset="0"/>
              </a:rPr>
              <a:t>est</a:t>
            </a:r>
            <a:r>
              <a:rPr lang="en-US" sz="1600" dirty="0">
                <a:latin typeface="Footlight MT Light" panose="0204060206030A020304" pitchFamily="18" charset="0"/>
              </a:rPr>
              <a:t> </a:t>
            </a:r>
            <a:r>
              <a:rPr lang="en-US" sz="1600" dirty="0" err="1">
                <a:latin typeface="Footlight MT Light" panose="0204060206030A020304" pitchFamily="18" charset="0"/>
              </a:rPr>
              <a:t>qu</a:t>
            </a:r>
            <a:r>
              <a:rPr lang="en-US" sz="1600" dirty="0">
                <a:latin typeface="Footlight MT Light" panose="0204060206030A020304" pitchFamily="18" charset="0"/>
              </a:rPr>
              <a:t>' il </a:t>
            </a:r>
            <a:r>
              <a:rPr lang="en-US" sz="1600" dirty="0" err="1">
                <a:latin typeface="Footlight MT Light" panose="0204060206030A020304" pitchFamily="18" charset="0"/>
              </a:rPr>
              <a:t>utilise</a:t>
            </a:r>
            <a:r>
              <a:rPr lang="en-US" sz="1600" dirty="0">
                <a:latin typeface="Footlight MT Light" panose="0204060206030A020304" pitchFamily="18" charset="0"/>
              </a:rPr>
              <a:t> un </a:t>
            </a:r>
            <a:r>
              <a:rPr lang="en-US" sz="1600" dirty="0" err="1">
                <a:latin typeface="Footlight MT Light" panose="0204060206030A020304" pitchFamily="18" charset="0"/>
              </a:rPr>
              <a:t>système</a:t>
            </a:r>
            <a:r>
              <a:rPr lang="en-US" sz="1600" dirty="0">
                <a:latin typeface="Footlight MT Light" panose="0204060206030A020304" pitchFamily="18" charset="0"/>
              </a:rPr>
              <a:t> musical </a:t>
            </a:r>
            <a:r>
              <a:rPr lang="en-US" sz="1600" dirty="0" err="1">
                <a:latin typeface="Footlight MT Light" panose="0204060206030A020304" pitchFamily="18" charset="0"/>
              </a:rPr>
              <a:t>différent</a:t>
            </a:r>
            <a:r>
              <a:rPr lang="en-US" sz="1600" dirty="0">
                <a:latin typeface="Footlight MT Light" panose="0204060206030A020304" pitchFamily="18" charset="0"/>
              </a:rPr>
              <a:t> de </a:t>
            </a:r>
            <a:r>
              <a:rPr lang="en-US" sz="1600" dirty="0" err="1">
                <a:latin typeface="Footlight MT Light" panose="0204060206030A020304" pitchFamily="18" charset="0"/>
              </a:rPr>
              <a:t>l'actuel</a:t>
            </a:r>
            <a:r>
              <a:rPr lang="en-US" sz="1600" dirty="0">
                <a:latin typeface="Footlight MT Light" panose="0204060206030A020304" pitchFamily="18" charset="0"/>
              </a:rPr>
              <a:t>. </a:t>
            </a:r>
            <a:r>
              <a:rPr lang="en-US" sz="1600" dirty="0" err="1">
                <a:latin typeface="Footlight MT Light" panose="0204060206030A020304" pitchFamily="18" charset="0"/>
              </a:rPr>
              <a:t>Transmis</a:t>
            </a:r>
            <a:r>
              <a:rPr lang="en-US" sz="1600" dirty="0">
                <a:latin typeface="Footlight MT Light" panose="0204060206030A020304" pitchFamily="18" charset="0"/>
              </a:rPr>
              <a:t> </a:t>
            </a:r>
            <a:r>
              <a:rPr lang="en-US" sz="1600" dirty="0" err="1">
                <a:latin typeface="Footlight MT Light" panose="0204060206030A020304" pitchFamily="18" charset="0"/>
              </a:rPr>
              <a:t>oralement</a:t>
            </a:r>
            <a:r>
              <a:rPr lang="en-US" sz="1600" dirty="0">
                <a:latin typeface="Footlight MT Light" panose="0204060206030A020304" pitchFamily="18" charset="0"/>
              </a:rPr>
              <a:t> de </a:t>
            </a:r>
            <a:r>
              <a:rPr lang="en-US" sz="1600" dirty="0" err="1">
                <a:latin typeface="Footlight MT Light" panose="0204060206030A020304" pitchFamily="18" charset="0"/>
              </a:rPr>
              <a:t>g</a:t>
            </a:r>
            <a:r>
              <a:rPr lang="en-US" sz="1600" dirty="0" err="1">
                <a:latin typeface="Footlight MT Light" panose="0204060206030A020304" pitchFamily="18" charset="0"/>
                <a:cs typeface="Arial"/>
              </a:rPr>
              <a:t>énération</a:t>
            </a:r>
            <a:r>
              <a:rPr lang="en-US" sz="1600" dirty="0">
                <a:latin typeface="Footlight MT Light" panose="0204060206030A020304" pitchFamily="18" charset="0"/>
                <a:cs typeface="Arial"/>
              </a:rPr>
              <a:t> en </a:t>
            </a:r>
            <a:r>
              <a:rPr lang="en-US" sz="1600" dirty="0" err="1">
                <a:latin typeface="Footlight MT Light" panose="0204060206030A020304" pitchFamily="18" charset="0"/>
                <a:cs typeface="Arial"/>
              </a:rPr>
              <a:t>génération</a:t>
            </a:r>
            <a:r>
              <a:rPr lang="en-US" sz="1600" dirty="0">
                <a:latin typeface="Footlight MT Light" panose="0204060206030A020304" pitchFamily="18" charset="0"/>
                <a:cs typeface="Arial"/>
              </a:rPr>
              <a:t>, il </a:t>
            </a:r>
            <a:r>
              <a:rPr lang="en-US" sz="1600" dirty="0" err="1">
                <a:latin typeface="Footlight MT Light" panose="0204060206030A020304" pitchFamily="18" charset="0"/>
                <a:cs typeface="Arial"/>
              </a:rPr>
              <a:t>s'agit</a:t>
            </a:r>
            <a:r>
              <a:rPr lang="en-US" sz="1600" dirty="0">
                <a:latin typeface="Footlight MT Light" panose="0204060206030A020304" pitchFamily="18" charset="0"/>
                <a:cs typeface="Arial"/>
              </a:rPr>
              <a:t> </a:t>
            </a:r>
            <a:r>
              <a:rPr lang="en-US" sz="1600" dirty="0" err="1">
                <a:latin typeface="Footlight MT Light" panose="0204060206030A020304" pitchFamily="18" charset="0"/>
                <a:cs typeface="Arial"/>
              </a:rPr>
              <a:t>actuellement</a:t>
            </a:r>
            <a:r>
              <a:rPr lang="en-US" sz="1600" dirty="0">
                <a:latin typeface="Footlight MT Light" panose="0204060206030A020304" pitchFamily="18" charset="0"/>
              </a:rPr>
              <a:t> </a:t>
            </a:r>
            <a:r>
              <a:rPr lang="en-US" sz="1600" dirty="0" err="1">
                <a:latin typeface="Footlight MT Light" panose="0204060206030A020304" pitchFamily="18" charset="0"/>
              </a:rPr>
              <a:t>d'une</a:t>
            </a:r>
            <a:r>
              <a:rPr lang="en-US" sz="1600" dirty="0">
                <a:latin typeface="Footlight MT Light" panose="0204060206030A020304" pitchFamily="18" charset="0"/>
              </a:rPr>
              <a:t> musique </a:t>
            </a:r>
            <a:r>
              <a:rPr lang="en-US" sz="1600" dirty="0" err="1">
                <a:latin typeface="Footlight MT Light" panose="0204060206030A020304" pitchFamily="18" charset="0"/>
              </a:rPr>
              <a:t>exclusivement</a:t>
            </a:r>
            <a:r>
              <a:rPr lang="en-US" sz="1600" dirty="0">
                <a:latin typeface="Footlight MT Light" panose="0204060206030A020304" pitchFamily="18" charset="0"/>
              </a:rPr>
              <a:t> </a:t>
            </a:r>
            <a:r>
              <a:rPr lang="en-US" sz="1600" dirty="0" err="1">
                <a:latin typeface="Footlight MT Light" panose="0204060206030A020304" pitchFamily="18" charset="0"/>
              </a:rPr>
              <a:t>vocale</a:t>
            </a:r>
            <a:r>
              <a:rPr lang="en-US" sz="1600" dirty="0">
                <a:latin typeface="Footlight MT Light" panose="0204060206030A020304" pitchFamily="18" charset="0"/>
              </a:rPr>
              <a:t>.</a:t>
            </a:r>
            <a:r>
              <a:rPr lang="fr-FR" sz="1600" dirty="0">
                <a:latin typeface="Footlight MT Light" panose="0204060206030A020304" pitchFamily="18" charset="0"/>
              </a:rPr>
              <a:t> Les chants sont codifiés selon un système en huit modes ou huit tons. </a:t>
            </a:r>
            <a:endParaRPr lang="en-US" sz="1600" dirty="0">
              <a:latin typeface="Footlight MT Light" panose="0204060206030A020304" pitchFamily="18" charset="0"/>
            </a:endParaRPr>
          </a:p>
          <a:p>
            <a:pPr marL="76200" indent="0">
              <a:buNone/>
            </a:pPr>
            <a:r>
              <a:rPr lang="en-US" sz="1600" dirty="0" err="1">
                <a:latin typeface="Footlight MT Light" panose="0204060206030A020304" pitchFamily="18" charset="0"/>
              </a:rPr>
              <a:t>Aujourd'hui</a:t>
            </a:r>
            <a:r>
              <a:rPr lang="en-US" sz="1600" dirty="0">
                <a:latin typeface="Footlight MT Light" panose="0204060206030A020304" pitchFamily="18" charset="0"/>
                <a:cs typeface="Arial"/>
              </a:rPr>
              <a:t>, on </a:t>
            </a:r>
            <a:r>
              <a:rPr lang="en-US" sz="1600" dirty="0" err="1">
                <a:latin typeface="Footlight MT Light" panose="0204060206030A020304" pitchFamily="18" charset="0"/>
                <a:cs typeface="Arial"/>
              </a:rPr>
              <a:t>peut</a:t>
            </a:r>
            <a:r>
              <a:rPr lang="en-US" sz="1600" dirty="0">
                <a:latin typeface="Footlight MT Light" panose="0204060206030A020304" pitchFamily="18" charset="0"/>
                <a:cs typeface="Arial"/>
              </a:rPr>
              <a:t> </a:t>
            </a:r>
            <a:r>
              <a:rPr lang="en-US" sz="1600" dirty="0" err="1">
                <a:latin typeface="Footlight MT Light" panose="0204060206030A020304" pitchFamily="18" charset="0"/>
                <a:cs typeface="Arial"/>
              </a:rPr>
              <a:t>l’écouter</a:t>
            </a:r>
            <a:r>
              <a:rPr lang="en-US" sz="1600" dirty="0">
                <a:latin typeface="Footlight MT Light" panose="0204060206030A020304" pitchFamily="18" charset="0"/>
                <a:cs typeface="Arial"/>
              </a:rPr>
              <a:t> dans les </a:t>
            </a:r>
            <a:r>
              <a:rPr lang="en-US" sz="1600" dirty="0" err="1">
                <a:latin typeface="Footlight MT Light" panose="0204060206030A020304" pitchFamily="18" charset="0"/>
                <a:cs typeface="Arial"/>
              </a:rPr>
              <a:t>églises</a:t>
            </a:r>
            <a:r>
              <a:rPr lang="en-US" sz="1600" dirty="0">
                <a:latin typeface="Footlight MT Light" panose="0204060206030A020304" pitchFamily="18" charset="0"/>
                <a:cs typeface="Arial"/>
              </a:rPr>
              <a:t>, en tant </a:t>
            </a:r>
            <a:r>
              <a:rPr lang="en-US" sz="1600" dirty="0" err="1">
                <a:latin typeface="Footlight MT Light" panose="0204060206030A020304" pitchFamily="18" charset="0"/>
                <a:cs typeface="Arial"/>
              </a:rPr>
              <a:t>qu’art</a:t>
            </a:r>
            <a:r>
              <a:rPr lang="en-US" sz="1600" dirty="0">
                <a:latin typeface="Footlight MT Light" panose="0204060206030A020304" pitchFamily="18" charset="0"/>
                <a:cs typeface="Arial"/>
              </a:rPr>
              <a:t> </a:t>
            </a:r>
            <a:r>
              <a:rPr lang="en-US" sz="1600" dirty="0" err="1">
                <a:latin typeface="Footlight MT Light" panose="0204060206030A020304" pitchFamily="18" charset="0"/>
                <a:cs typeface="Arial"/>
              </a:rPr>
              <a:t>psaltique</a:t>
            </a:r>
            <a:r>
              <a:rPr lang="en-US" sz="1600" dirty="0">
                <a:latin typeface="Footlight MT Light" panose="0204060206030A020304" pitchFamily="18" charset="0"/>
                <a:cs typeface="Arial"/>
              </a:rPr>
              <a:t>.</a:t>
            </a:r>
            <a:r>
              <a:rPr lang="fr-FR" sz="1600" dirty="0">
                <a:latin typeface="Footlight MT Light" panose="0204060206030A020304" pitchFamily="18" charset="0"/>
                <a:cs typeface="Arial"/>
              </a:rPr>
              <a:t> Outre sa transmission à l’église, le chant byzantin prospère grâce au dévouement d’experts et d’amateurs – musiciens, membres des chœurs, compositeurs, musicologues et universitaires – qui contribuent à son étude, à sa représentation et à sa diffusion.</a:t>
            </a:r>
          </a:p>
          <a:p>
            <a:pPr marL="76200" indent="0">
              <a:buNone/>
            </a:pPr>
            <a:r>
              <a:rPr lang="fr-FR" sz="1600" b="1" dirty="0">
                <a:latin typeface="Footlight MT Light" panose="0204060206030A020304" pitchFamily="18" charset="0"/>
                <a:cs typeface="Arial" panose="020B0604020202020204" pitchFamily="34" charset="0"/>
              </a:rPr>
              <a:t>Inscrit en 2019 sur la Liste représentative du patrimoine culturel immatériel de l’humanité. </a:t>
            </a:r>
            <a:endParaRPr lang="en-US" sz="1600" b="1" dirty="0">
              <a:latin typeface="Footlight MT Light" panose="0204060206030A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292B769-157C-41D3-B57C-E1EF937927E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a:t>16</a:t>
            </a:fld>
            <a:endParaRPr lang="en" dirty="0"/>
          </a:p>
        </p:txBody>
      </p:sp>
      <p:sp>
        <p:nvSpPr>
          <p:cNvPr id="6" name="TextBox 5">
            <a:extLst>
              <a:ext uri="{FF2B5EF4-FFF2-40B4-BE49-F238E27FC236}">
                <a16:creationId xmlns:a16="http://schemas.microsoft.com/office/drawing/2014/main" id="{9AD69651-CB1D-40A2-9778-63F6AA351667}"/>
              </a:ext>
            </a:extLst>
          </p:cNvPr>
          <p:cNvSpPr txBox="1"/>
          <p:nvPr/>
        </p:nvSpPr>
        <p:spPr>
          <a:xfrm>
            <a:off x="4714875" y="381906"/>
            <a:ext cx="408919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latin typeface="Consolas"/>
              </a:rPr>
              <a:t>Faidon</a:t>
            </a:r>
            <a:r>
              <a:rPr lang="en-US" sz="1100" dirty="0">
                <a:latin typeface="Consolas"/>
              </a:rPr>
              <a:t> MOUZAS -</a:t>
            </a:r>
            <a:r>
              <a:rPr lang="en-US" sz="1100" dirty="0"/>
              <a:t> </a:t>
            </a:r>
            <a:r>
              <a:rPr lang="en-US" sz="1100" dirty="0">
                <a:latin typeface="Consolas"/>
              </a:rPr>
              <a:t>Antoine SARRIS - </a:t>
            </a:r>
            <a:r>
              <a:rPr lang="en-US" sz="1100" dirty="0" err="1">
                <a:latin typeface="Consolas"/>
              </a:rPr>
              <a:t>Haris</a:t>
            </a:r>
            <a:r>
              <a:rPr lang="en-US" sz="1100" dirty="0">
                <a:latin typeface="Consolas"/>
              </a:rPr>
              <a:t> SIDIROPOULOS</a:t>
            </a:r>
            <a:endParaRPr lang="en-US" sz="1100" dirty="0"/>
          </a:p>
        </p:txBody>
      </p:sp>
      <p:pic>
        <p:nvPicPr>
          <p:cNvPr id="7" name="46457">
            <a:hlinkClick r:id="" action="ppaction://media"/>
            <a:extLst>
              <a:ext uri="{FF2B5EF4-FFF2-40B4-BE49-F238E27FC236}">
                <a16:creationId xmlns:a16="http://schemas.microsoft.com/office/drawing/2014/main" id="{AA1DF669-C21D-4365-A50E-C8C4A3A05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60618" y="772222"/>
            <a:ext cx="2443449" cy="1368038"/>
          </a:xfrm>
          <a:prstGeom prst="rect">
            <a:avLst/>
          </a:prstGeom>
          <a:ln>
            <a:noFill/>
          </a:ln>
          <a:effectLst>
            <a:outerShdw blurRad="292100" dist="139700" dir="2700000" algn="tl" rotWithShape="0">
              <a:srgbClr val="333333">
                <a:alpha val="65000"/>
              </a:srgbClr>
            </a:outerShdw>
          </a:effectLst>
        </p:spPr>
      </p:pic>
      <p:pic>
        <p:nvPicPr>
          <p:cNvPr id="8" name="Picture 8" descr="Text, letter&#10;&#10;Description automatically generated">
            <a:extLst>
              <a:ext uri="{FF2B5EF4-FFF2-40B4-BE49-F238E27FC236}">
                <a16:creationId xmlns:a16="http://schemas.microsoft.com/office/drawing/2014/main" id="{E6C2ABFC-5561-45D9-9268-9CE66C1E0FCD}"/>
              </a:ext>
            </a:extLst>
          </p:cNvPr>
          <p:cNvPicPr>
            <a:picLocks noChangeAspect="1"/>
          </p:cNvPicPr>
          <p:nvPr/>
        </p:nvPicPr>
        <p:blipFill>
          <a:blip r:embed="rId5"/>
          <a:stretch>
            <a:fillRect/>
          </a:stretch>
        </p:blipFill>
        <p:spPr>
          <a:xfrm>
            <a:off x="6817712" y="4005247"/>
            <a:ext cx="1986355" cy="11082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9" descr="A picture containing text, book&#10;&#10;Description automatically generated">
            <a:extLst>
              <a:ext uri="{FF2B5EF4-FFF2-40B4-BE49-F238E27FC236}">
                <a16:creationId xmlns:a16="http://schemas.microsoft.com/office/drawing/2014/main" id="{337AD2D1-1C80-410A-A46D-E781E19C45C8}"/>
              </a:ext>
            </a:extLst>
          </p:cNvPr>
          <p:cNvPicPr>
            <a:picLocks noChangeAspect="1"/>
          </p:cNvPicPr>
          <p:nvPr/>
        </p:nvPicPr>
        <p:blipFill>
          <a:blip r:embed="rId6"/>
          <a:stretch>
            <a:fillRect/>
          </a:stretch>
        </p:blipFill>
        <p:spPr>
          <a:xfrm>
            <a:off x="6625082" y="2571750"/>
            <a:ext cx="2178985" cy="12841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5CD647BA-84B3-722C-D18D-A20C9E42F4F0}"/>
              </a:ext>
            </a:extLst>
          </p:cNvPr>
          <p:cNvPicPr>
            <a:picLocks noChangeAspect="1"/>
          </p:cNvPicPr>
          <p:nvPr/>
        </p:nvPicPr>
        <p:blipFill>
          <a:blip r:embed="rId7"/>
          <a:stretch>
            <a:fillRect/>
          </a:stretch>
        </p:blipFill>
        <p:spPr>
          <a:xfrm>
            <a:off x="5650557" y="911566"/>
            <a:ext cx="816935" cy="609653"/>
          </a:xfrm>
          <a:prstGeom prst="rect">
            <a:avLst/>
          </a:prstGeom>
        </p:spPr>
      </p:pic>
    </p:spTree>
    <p:extLst>
      <p:ext uri="{BB962C8B-B14F-4D97-AF65-F5344CB8AC3E}">
        <p14:creationId xmlns:p14="http://schemas.microsoft.com/office/powerpoint/2010/main" val="897244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F6BC5-E501-4604-B671-2B96618D862B}"/>
              </a:ext>
            </a:extLst>
          </p:cNvPr>
          <p:cNvSpPr>
            <a:spLocks noGrp="1"/>
          </p:cNvSpPr>
          <p:nvPr>
            <p:ph type="title"/>
          </p:nvPr>
        </p:nvSpPr>
        <p:spPr>
          <a:xfrm>
            <a:off x="1669322" y="358684"/>
            <a:ext cx="5806709" cy="1091722"/>
          </a:xfrm>
        </p:spPr>
        <p:txBody>
          <a:bodyPr/>
          <a:lstStyle/>
          <a:p>
            <a:pPr algn="ctr"/>
            <a:r>
              <a:rPr lang="en-US" b="1" err="1"/>
              <a:t>Géants</a:t>
            </a:r>
            <a:r>
              <a:rPr lang="en-US" b="1"/>
              <a:t> et dragons </a:t>
            </a:r>
            <a:r>
              <a:rPr lang="en-US" b="1" err="1"/>
              <a:t>processionnels</a:t>
            </a:r>
            <a:r>
              <a:rPr lang="en-US" b="1"/>
              <a:t> de Belgique et de France</a:t>
            </a:r>
            <a:endParaRPr lang="en-US"/>
          </a:p>
          <a:p>
            <a:endParaRPr lang="en-US"/>
          </a:p>
        </p:txBody>
      </p:sp>
      <p:sp>
        <p:nvSpPr>
          <p:cNvPr id="3" name="Text Placeholder 2">
            <a:extLst>
              <a:ext uri="{FF2B5EF4-FFF2-40B4-BE49-F238E27FC236}">
                <a16:creationId xmlns:a16="http://schemas.microsoft.com/office/drawing/2014/main" id="{98588519-887C-4D76-BE57-EF3C42CC01B2}"/>
              </a:ext>
            </a:extLst>
          </p:cNvPr>
          <p:cNvSpPr>
            <a:spLocks noGrp="1"/>
          </p:cNvSpPr>
          <p:nvPr>
            <p:ph type="body" idx="1"/>
          </p:nvPr>
        </p:nvSpPr>
        <p:spPr>
          <a:xfrm>
            <a:off x="328431" y="1388373"/>
            <a:ext cx="5922349" cy="3662258"/>
          </a:xfrm>
        </p:spPr>
        <p:txBody>
          <a:bodyPr/>
          <a:lstStyle/>
          <a:p>
            <a:pPr marL="76200" indent="0" algn="just">
              <a:buNone/>
            </a:pPr>
            <a:r>
              <a:rPr lang="fr" sz="1400" dirty="0"/>
              <a:t>	Une fête traditionnelle française est les processions des Géants et dragons. Cette célébration a lieu une fois par an, dans certaines villes de Belgique et de France .  </a:t>
            </a:r>
            <a:endParaRPr lang="fr" dirty="0"/>
          </a:p>
          <a:p>
            <a:pPr marL="76200" indent="0" algn="just">
              <a:buNone/>
            </a:pPr>
            <a:r>
              <a:rPr lang="fr" sz="1400" dirty="0"/>
              <a:t>Pendant le festival, d’énormes modèles de dragons et d’autres héros mythiques (liés à l’histoire, au mythe ou à la vie urbaine) apparaissent dans les défilés de chaque ville, représentant des héros mythiques, des animaux, des personnalités locales modernes, des historiens, des personnages bibliques, légendaires et des professions. Ces mannequins peuvent atteindre jusqu’à 9 mètres de haut et 350 kg.</a:t>
            </a:r>
          </a:p>
          <a:p>
            <a:pPr marL="76200" indent="0" algn="just">
              <a:buNone/>
            </a:pPr>
            <a:r>
              <a:rPr lang="fr" sz="1400" dirty="0"/>
              <a:t>Pendant la célébration, alors que les scènes historiques sont actives, des personnes déguisées dansent dans les rues accompagnées de lanternes, tandis que beaucoup d’entre elles ont aidé aux préparatifs du festival. </a:t>
            </a:r>
          </a:p>
          <a:p>
            <a:pPr marL="76200" indent="0" algn="just">
              <a:buNone/>
            </a:pPr>
            <a:r>
              <a:rPr lang="fr" sz="1400" dirty="0"/>
              <a:t>Enfin, la construction d’un tel géant et son entretien continu nécessitent des mois de travail et de savoir-faire dans de nombreuses techniques, notamment compte tenu des matériaux utilisés.</a:t>
            </a:r>
          </a:p>
          <a:p>
            <a:pPr marL="76200" indent="0">
              <a:buNone/>
            </a:pPr>
            <a:r>
              <a:rPr lang="fr-FR" sz="1400" b="1" dirty="0"/>
              <a:t>Inscrit en 2008 sur la Liste représentative du patrimoine culturel immatériel de l’humanité .</a:t>
            </a:r>
            <a:endParaRPr lang="fr" sz="1400" b="1" dirty="0"/>
          </a:p>
        </p:txBody>
      </p:sp>
      <p:sp>
        <p:nvSpPr>
          <p:cNvPr id="4" name="Slide Number Placeholder 3">
            <a:extLst>
              <a:ext uri="{FF2B5EF4-FFF2-40B4-BE49-F238E27FC236}">
                <a16:creationId xmlns:a16="http://schemas.microsoft.com/office/drawing/2014/main" id="{70E1C5C0-C86F-46D3-B31E-5B2600126242}"/>
              </a:ext>
            </a:extLst>
          </p:cNvPr>
          <p:cNvSpPr>
            <a:spLocks noGrp="1"/>
          </p:cNvSpPr>
          <p:nvPr>
            <p:ph type="sldNum" idx="12"/>
          </p:nvPr>
        </p:nvSpPr>
        <p:spPr>
          <a:xfrm>
            <a:off x="270800" y="5000624"/>
            <a:ext cx="8614500" cy="142725"/>
          </a:xfrm>
        </p:spPr>
        <p:txBody>
          <a:bodyPr/>
          <a:lstStyle/>
          <a:p>
            <a:pPr marL="0" lvl="0" indent="0" algn="l" rtl="0">
              <a:spcBef>
                <a:spcPts val="0"/>
              </a:spcBef>
              <a:spcAft>
                <a:spcPts val="0"/>
              </a:spcAft>
              <a:buNone/>
            </a:pPr>
            <a:r>
              <a:rPr lang="en" dirty="0"/>
              <a:t>.</a:t>
            </a:r>
          </a:p>
        </p:txBody>
      </p:sp>
      <p:pic>
        <p:nvPicPr>
          <p:cNvPr id="5" name="Picture 5">
            <a:extLst>
              <a:ext uri="{FF2B5EF4-FFF2-40B4-BE49-F238E27FC236}">
                <a16:creationId xmlns:a16="http://schemas.microsoft.com/office/drawing/2014/main" id="{2ECA85EF-C077-4077-96FB-9C9767A8E26C}"/>
              </a:ext>
            </a:extLst>
          </p:cNvPr>
          <p:cNvPicPr>
            <a:picLocks noChangeAspect="1"/>
          </p:cNvPicPr>
          <p:nvPr/>
        </p:nvPicPr>
        <p:blipFill>
          <a:blip r:embed="rId4"/>
          <a:stretch>
            <a:fillRect/>
          </a:stretch>
        </p:blipFill>
        <p:spPr>
          <a:xfrm>
            <a:off x="6476673" y="840143"/>
            <a:ext cx="2409338" cy="16666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6">
            <a:extLst>
              <a:ext uri="{FF2B5EF4-FFF2-40B4-BE49-F238E27FC236}">
                <a16:creationId xmlns:a16="http://schemas.microsoft.com/office/drawing/2014/main" id="{AF44967E-6581-430A-8113-F6DF163E27FC}"/>
              </a:ext>
            </a:extLst>
          </p:cNvPr>
          <p:cNvPicPr>
            <a:picLocks noChangeAspect="1"/>
          </p:cNvPicPr>
          <p:nvPr/>
        </p:nvPicPr>
        <p:blipFill>
          <a:blip r:embed="rId5"/>
          <a:stretch>
            <a:fillRect/>
          </a:stretch>
        </p:blipFill>
        <p:spPr>
          <a:xfrm>
            <a:off x="6503179" y="3016120"/>
            <a:ext cx="2381492" cy="13477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45193">
            <a:hlinkClick r:id="" action="ppaction://media"/>
            <a:extLst>
              <a:ext uri="{FF2B5EF4-FFF2-40B4-BE49-F238E27FC236}">
                <a16:creationId xmlns:a16="http://schemas.microsoft.com/office/drawing/2014/main" id="{C6882C78-8864-4240-BBE2-F95A37E93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760" y="332973"/>
            <a:ext cx="621738" cy="534927"/>
          </a:xfrm>
          <a:prstGeom prst="rect">
            <a:avLst/>
          </a:prstGeom>
        </p:spPr>
      </p:pic>
      <p:pic>
        <p:nvPicPr>
          <p:cNvPr id="7" name="Εικόνα 6">
            <a:extLst>
              <a:ext uri="{FF2B5EF4-FFF2-40B4-BE49-F238E27FC236}">
                <a16:creationId xmlns:a16="http://schemas.microsoft.com/office/drawing/2014/main" id="{2BA812E4-7283-31E0-99DD-907D4405CB95}"/>
              </a:ext>
            </a:extLst>
          </p:cNvPr>
          <p:cNvPicPr>
            <a:picLocks noChangeAspect="1"/>
          </p:cNvPicPr>
          <p:nvPr/>
        </p:nvPicPr>
        <p:blipFill>
          <a:blip r:embed="rId7"/>
          <a:stretch>
            <a:fillRect/>
          </a:stretch>
        </p:blipFill>
        <p:spPr>
          <a:xfrm>
            <a:off x="6132547" y="64516"/>
            <a:ext cx="2865368" cy="304826"/>
          </a:xfrm>
          <a:prstGeom prst="rect">
            <a:avLst/>
          </a:prstGeom>
        </p:spPr>
      </p:pic>
      <p:pic>
        <p:nvPicPr>
          <p:cNvPr id="10" name="Εικόνα 9">
            <a:extLst>
              <a:ext uri="{FF2B5EF4-FFF2-40B4-BE49-F238E27FC236}">
                <a16:creationId xmlns:a16="http://schemas.microsoft.com/office/drawing/2014/main" id="{CA28655A-45AB-667B-11C9-6287E1F8D515}"/>
              </a:ext>
            </a:extLst>
          </p:cNvPr>
          <p:cNvPicPr>
            <a:picLocks noChangeAspect="1"/>
          </p:cNvPicPr>
          <p:nvPr/>
        </p:nvPicPr>
        <p:blipFill>
          <a:blip r:embed="rId8"/>
          <a:stretch>
            <a:fillRect/>
          </a:stretch>
        </p:blipFill>
        <p:spPr>
          <a:xfrm>
            <a:off x="2770263" y="4844619"/>
            <a:ext cx="6303810" cy="298730"/>
          </a:xfrm>
          <a:prstGeom prst="rect">
            <a:avLst/>
          </a:prstGeom>
        </p:spPr>
      </p:pic>
    </p:spTree>
    <p:extLst>
      <p:ext uri="{BB962C8B-B14F-4D97-AF65-F5344CB8AC3E}">
        <p14:creationId xmlns:p14="http://schemas.microsoft.com/office/powerpoint/2010/main" val="25927216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29"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28CA0C-521E-F949-B9F5-9C8FACA28B7C}"/>
              </a:ext>
            </a:extLst>
          </p:cNvPr>
          <p:cNvSpPr>
            <a:spLocks noGrp="1"/>
          </p:cNvSpPr>
          <p:nvPr>
            <p:ph type="body" idx="1"/>
          </p:nvPr>
        </p:nvSpPr>
        <p:spPr>
          <a:xfrm>
            <a:off x="328040" y="1156017"/>
            <a:ext cx="4262099" cy="3857133"/>
          </a:xfrm>
        </p:spPr>
        <p:txBody>
          <a:bodyPr/>
          <a:lstStyle>
            <a:defPPr>
              <a:defRPr lang="en-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76199" indent="0">
              <a:buNone/>
            </a:pPr>
            <a:r>
              <a:rPr lang="en-GR" sz="1600" dirty="0">
                <a:effectLst/>
                <a:latin typeface="Century Schoolbook" panose="020F0502020204030204" pitchFamily="34" charset="0"/>
                <a:ea typeface="Times New Roman" panose="02020603050405020304" pitchFamily="18" charset="0"/>
                <a:cs typeface="Aparajita" panose="020B0604020202020204" pitchFamily="34" charset="0"/>
              </a:rPr>
              <a:t>L</a:t>
            </a:r>
            <a:r>
              <a:rPr lang="en-US" sz="1600" dirty="0">
                <a:latin typeface="Century Schoolbook" panose="020F0502020204030204" pitchFamily="34" charset="0"/>
                <a:ea typeface="Times New Roman" panose="02020603050405020304" pitchFamily="18" charset="0"/>
                <a:cs typeface="Aparajita" panose="020B0604020202020204" pitchFamily="34" charset="0"/>
              </a:rPr>
              <a:t>’</a:t>
            </a:r>
            <a:r>
              <a:rPr lang="en-US" sz="1600" dirty="0" err="1">
                <a:latin typeface="Century Schoolbook" panose="020F0502020204030204" pitchFamily="34" charset="0"/>
                <a:ea typeface="Times New Roman" panose="02020603050405020304" pitchFamily="18" charset="0"/>
                <a:cs typeface="Aparajita" panose="020B0604020202020204" pitchFamily="34" charset="0"/>
              </a:rPr>
              <a:t>équitation</a:t>
            </a:r>
            <a:r>
              <a:rPr lang="en-US" sz="1600" dirty="0">
                <a:latin typeface="Century Schoolbook" panose="020F0502020204030204" pitchFamily="34" charset="0"/>
                <a:ea typeface="Times New Roman" panose="02020603050405020304" pitchFamily="18" charset="0"/>
                <a:cs typeface="Aparajita" panose="020B0604020202020204" pitchFamily="34" charset="0"/>
              </a:rPr>
              <a:t> de tradition française </a:t>
            </a:r>
            <a:r>
              <a:rPr lang="en-GR" sz="1600" dirty="0">
                <a:effectLst/>
                <a:latin typeface="Century Schoolbook" panose="020F0502020204030204" pitchFamily="34" charset="0"/>
                <a:ea typeface="Times New Roman" panose="02020603050405020304" pitchFamily="18" charset="0"/>
                <a:cs typeface="Aparajita" panose="020B0604020202020204" pitchFamily="34" charset="0"/>
              </a:rPr>
              <a:t>est un art de monter établi sur une relation harmonieuse de l'homme et du cheval qui exclut</a:t>
            </a:r>
            <a:r>
              <a:rPr lang="fr-CA" sz="1600" dirty="0">
                <a:effectLst/>
                <a:latin typeface="Century Schoolbook" panose="020F0502020204030204" pitchFamily="34" charset="0"/>
                <a:ea typeface="Times New Roman" panose="02020603050405020304" pitchFamily="18" charset="0"/>
                <a:cs typeface="Aparajita" panose="020B0604020202020204" pitchFamily="34" charset="0"/>
              </a:rPr>
              <a:t> </a:t>
            </a:r>
            <a:r>
              <a:rPr lang="en-GR" sz="1600" dirty="0">
                <a:effectLst/>
                <a:latin typeface="Century Schoolbook" panose="020F0502020204030204" pitchFamily="34" charset="0"/>
                <a:ea typeface="Times New Roman" panose="02020603050405020304" pitchFamily="18" charset="0"/>
                <a:cs typeface="Aparajita" panose="020B0604020202020204" pitchFamily="34" charset="0"/>
              </a:rPr>
              <a:t>l'emploi d'effet de force physique ou de contrainte psychologique dans son éducation comme dans sa conduite</a:t>
            </a:r>
            <a:r>
              <a:rPr lang="fr-CA" sz="1600" dirty="0">
                <a:effectLst/>
                <a:latin typeface="Century Schoolbook" panose="020F0502020204030204" pitchFamily="34" charset="0"/>
                <a:ea typeface="Times New Roman" panose="02020603050405020304" pitchFamily="18" charset="0"/>
                <a:cs typeface="Aparajita" panose="020B0604020202020204" pitchFamily="34" charset="0"/>
              </a:rPr>
              <a:t>.</a:t>
            </a:r>
            <a:endParaRPr lang="en-GR" sz="1600" dirty="0">
              <a:effectLst/>
              <a:latin typeface="Century Schoolbook" panose="020F0502020204030204" pitchFamily="34" charset="0"/>
              <a:ea typeface="Times New Roman" panose="02020603050405020304" pitchFamily="18" charset="0"/>
              <a:cs typeface="Aparajita" panose="020B0604020202020204" pitchFamily="34" charset="0"/>
            </a:endParaRPr>
          </a:p>
          <a:p>
            <a:pPr marL="76199" indent="0">
              <a:buNone/>
            </a:pPr>
            <a:r>
              <a:rPr lang="en-GR" sz="1600" dirty="0">
                <a:effectLst/>
                <a:latin typeface="Century Schoolbook" panose="020F0502020204030204" pitchFamily="34" charset="0"/>
                <a:ea typeface="Times New Roman" panose="02020603050405020304" pitchFamily="18" charset="0"/>
                <a:cs typeface="Aparajita" panose="020B0604020202020204" pitchFamily="34" charset="0"/>
              </a:rPr>
              <a:t>La connaissance de l’animal (physiologie, psychologie et anatomie) et de la nature humaine (émotions et corps) est complétée par un état d’esprit alliant compétence et respect du cheval. La fluidité des mouvements et la flexibilité des articulations assurent que le cheval participe volontairement aux exercices.</a:t>
            </a:r>
            <a:endParaRPr lang="fr-CA" sz="1600" dirty="0">
              <a:effectLst/>
              <a:latin typeface="Century Schoolbook" panose="020F0502020204030204" pitchFamily="34" charset="0"/>
              <a:ea typeface="Times New Roman" panose="02020603050405020304" pitchFamily="18" charset="0"/>
              <a:cs typeface="Aparajita" panose="020B0604020202020204" pitchFamily="34" charset="0"/>
            </a:endParaRPr>
          </a:p>
          <a:p>
            <a:pPr marL="76199" indent="0">
              <a:buNone/>
            </a:pPr>
            <a:endParaRPr lang="en-GR" sz="1350" b="1" dirty="0">
              <a:effectLst/>
              <a:latin typeface="Century Schoolbook" panose="020F0502020204030204" pitchFamily="34" charset="0"/>
              <a:ea typeface="Times New Roman" panose="02020603050405020304" pitchFamily="18" charset="0"/>
              <a:cs typeface="Aparajita" panose="020B0604020202020204" pitchFamily="34" charset="0"/>
            </a:endParaRPr>
          </a:p>
          <a:p>
            <a:pPr marL="76199" indent="0">
              <a:buNone/>
            </a:pPr>
            <a:r>
              <a:rPr lang="en-GR" sz="1350" dirty="0">
                <a:effectLst/>
                <a:latin typeface="Century Schoolbook" panose="020F0502020204030204" pitchFamily="34" charset="0"/>
                <a:ea typeface="Times New Roman" panose="02020603050405020304" pitchFamily="18" charset="0"/>
                <a:cs typeface="Aparajita" panose="020B0604020202020204" pitchFamily="34" charset="0"/>
              </a:rPr>
              <a:t> </a:t>
            </a:r>
            <a:endParaRPr lang="en-GR" dirty="0">
              <a:latin typeface="Century Schoolbook" panose="020F0502020204030204" pitchFamily="34" charset="0"/>
              <a:cs typeface="Aparajita" panose="020B0604020202020204" pitchFamily="34" charset="0"/>
            </a:endParaRPr>
          </a:p>
        </p:txBody>
      </p:sp>
      <p:sp>
        <p:nvSpPr>
          <p:cNvPr id="4" name="Slide Number Placeholder 3">
            <a:extLst>
              <a:ext uri="{FF2B5EF4-FFF2-40B4-BE49-F238E27FC236}">
                <a16:creationId xmlns:a16="http://schemas.microsoft.com/office/drawing/2014/main" id="{CFCA6684-4964-7745-9A50-A67BA35F407D}"/>
              </a:ext>
            </a:extLst>
          </p:cNvPr>
          <p:cNvSpPr>
            <a:spLocks noGrp="1"/>
          </p:cNvSpPr>
          <p:nvPr>
            <p:ph type="sldNum" idx="12"/>
          </p:nvPr>
        </p:nvSpPr>
        <p:spPr/>
        <p:txBody>
          <a:bodyPr/>
          <a:lstStyle>
            <a:defPPr>
              <a:defRPr lang="en-G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18</a:t>
            </a:fld>
            <a:endParaRPr lang="en"/>
          </a:p>
        </p:txBody>
      </p:sp>
      <p:pic>
        <p:nvPicPr>
          <p:cNvPr id="7" name="Picture 7">
            <a:extLst>
              <a:ext uri="{FF2B5EF4-FFF2-40B4-BE49-F238E27FC236}">
                <a16:creationId xmlns:a16="http://schemas.microsoft.com/office/drawing/2014/main" id="{E10741C1-2CA7-0E48-885C-AAEE1DD50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33450"/>
            <a:ext cx="2381250" cy="1638300"/>
          </a:xfrm>
          <a:prstGeom prst="rect">
            <a:avLst/>
          </a:prstGeom>
          <a:ln w="127000" cap="sq">
            <a:solidFill>
              <a:srgbClr val="000000"/>
            </a:solidFill>
            <a:miter lim="800000"/>
          </a:ln>
          <a:effectLst>
            <a:outerShdw blurRad="50800" dist="76200" dir="2700000" algn="tl" rotWithShape="0">
              <a:prstClr val="black">
                <a:alpha val="40000"/>
              </a:prstClr>
            </a:outerShdw>
          </a:effectLst>
        </p:spPr>
      </p:pic>
      <p:pic>
        <p:nvPicPr>
          <p:cNvPr id="5" name="Picture 5">
            <a:extLst>
              <a:ext uri="{FF2B5EF4-FFF2-40B4-BE49-F238E27FC236}">
                <a16:creationId xmlns:a16="http://schemas.microsoft.com/office/drawing/2014/main" id="{16E93EBA-9DAB-C048-BD29-60C9995DA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834" y="3016568"/>
            <a:ext cx="2394496" cy="15929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6">
            <a:extLst>
              <a:ext uri="{FF2B5EF4-FFF2-40B4-BE49-F238E27FC236}">
                <a16:creationId xmlns:a16="http://schemas.microsoft.com/office/drawing/2014/main" id="{6917C020-6994-6A4B-B717-D244A3436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0" y="1931791"/>
            <a:ext cx="1679083" cy="12625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D3965E6F-AF67-0F48-883D-2C0C5BF52D46}"/>
              </a:ext>
            </a:extLst>
          </p:cNvPr>
          <p:cNvSpPr txBox="1"/>
          <p:nvPr/>
        </p:nvSpPr>
        <p:spPr>
          <a:xfrm>
            <a:off x="328039" y="212925"/>
            <a:ext cx="8215663" cy="492443"/>
          </a:xfrm>
          <a:prstGeom prst="rect">
            <a:avLst/>
          </a:prstGeom>
          <a:noFill/>
        </p:spPr>
        <p:txBody>
          <a:bodyPr wrap="square" rtlCol="0">
            <a:spAutoFit/>
          </a:bodyPr>
          <a:lstStyle/>
          <a:p>
            <a:pPr algn="l"/>
            <a:r>
              <a:rPr lang="en-US" sz="2600" b="1" dirty="0">
                <a:solidFill>
                  <a:schemeClr val="tx1"/>
                </a:solidFill>
                <a:latin typeface="Century Schoolbook" panose="02040604050505020304" pitchFamily="18" charset="0"/>
              </a:rPr>
              <a:t>L’EQUITATION DE TRADITION </a:t>
            </a:r>
            <a:r>
              <a:rPr lang="en-US" sz="2600" b="1" dirty="0" err="1">
                <a:solidFill>
                  <a:schemeClr val="tx1"/>
                </a:solidFill>
                <a:latin typeface="Century Schoolbook" panose="02040604050505020304" pitchFamily="18" charset="0"/>
              </a:rPr>
              <a:t>FRANÇAISE</a:t>
            </a:r>
            <a:endParaRPr lang="en-GR" sz="2600" b="1" dirty="0">
              <a:solidFill>
                <a:schemeClr val="tx1"/>
              </a:solidFill>
              <a:latin typeface="Century Schoolbook" panose="02040604050505020304" pitchFamily="18" charset="0"/>
            </a:endParaRPr>
          </a:p>
        </p:txBody>
      </p:sp>
      <p:sp>
        <p:nvSpPr>
          <p:cNvPr id="8" name="TextBox 7">
            <a:extLst>
              <a:ext uri="{FF2B5EF4-FFF2-40B4-BE49-F238E27FC236}">
                <a16:creationId xmlns:a16="http://schemas.microsoft.com/office/drawing/2014/main" id="{8A43C4AC-086C-8246-9686-31E4F6B7D1D8}"/>
              </a:ext>
            </a:extLst>
          </p:cNvPr>
          <p:cNvSpPr txBox="1"/>
          <p:nvPr/>
        </p:nvSpPr>
        <p:spPr>
          <a:xfrm>
            <a:off x="7523551" y="1047423"/>
            <a:ext cx="1828800" cy="307777"/>
          </a:xfrm>
          <a:prstGeom prst="rect">
            <a:avLst/>
          </a:prstGeom>
          <a:noFill/>
        </p:spPr>
        <p:txBody>
          <a:bodyPr wrap="square" rtlCol="0">
            <a:spAutoFit/>
          </a:bodyPr>
          <a:lstStyle/>
          <a:p>
            <a:pPr algn="l"/>
            <a:r>
              <a:rPr kumimoji="0" lang="en-US" sz="1400" b="0" i="0" u="none" strike="noStrike" kern="0" cap="none" spc="0" normalizeH="0" baseline="0" noProof="0" dirty="0" err="1">
                <a:ln>
                  <a:noFill/>
                </a:ln>
                <a:solidFill>
                  <a:srgbClr val="000000"/>
                </a:solidFill>
                <a:effectLst/>
                <a:uLnTx/>
                <a:uFillTx/>
                <a:latin typeface="Arial"/>
                <a:cs typeface="Arial"/>
                <a:sym typeface="Arial"/>
              </a:rPr>
              <a:t>Zoé</a:t>
            </a:r>
            <a:r>
              <a:rPr kumimoji="0" lang="en-US" sz="1400" b="0" i="0" u="none" strike="noStrike" kern="0" cap="none" spc="0" normalizeH="0" baseline="0" noProof="0" dirty="0">
                <a:ln>
                  <a:noFill/>
                </a:ln>
                <a:solidFill>
                  <a:srgbClr val="000000"/>
                </a:solidFill>
                <a:effectLst/>
                <a:uLnTx/>
                <a:uFillTx/>
                <a:latin typeface="Arial"/>
                <a:cs typeface="Arial"/>
                <a:sym typeface="Arial"/>
              </a:rPr>
              <a:t> NOMIKOU</a:t>
            </a:r>
            <a:endParaRPr lang="en-GR" dirty="0"/>
          </a:p>
        </p:txBody>
      </p:sp>
      <p:pic>
        <p:nvPicPr>
          <p:cNvPr id="10" name="Εικόνα 9">
            <a:extLst>
              <a:ext uri="{FF2B5EF4-FFF2-40B4-BE49-F238E27FC236}">
                <a16:creationId xmlns:a16="http://schemas.microsoft.com/office/drawing/2014/main" id="{D3A747E9-3A2B-11CA-80C9-735BBEDEBA73}"/>
              </a:ext>
            </a:extLst>
          </p:cNvPr>
          <p:cNvPicPr>
            <a:picLocks noChangeAspect="1"/>
          </p:cNvPicPr>
          <p:nvPr/>
        </p:nvPicPr>
        <p:blipFill>
          <a:blip r:embed="rId5"/>
          <a:stretch>
            <a:fillRect/>
          </a:stretch>
        </p:blipFill>
        <p:spPr>
          <a:xfrm>
            <a:off x="2792338" y="4882950"/>
            <a:ext cx="6303810" cy="298730"/>
          </a:xfrm>
          <a:prstGeom prst="rect">
            <a:avLst/>
          </a:prstGeom>
        </p:spPr>
      </p:pic>
    </p:spTree>
    <p:extLst>
      <p:ext uri="{BB962C8B-B14F-4D97-AF65-F5344CB8AC3E}">
        <p14:creationId xmlns:p14="http://schemas.microsoft.com/office/powerpoint/2010/main" val="2969268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8B44CA-E0E6-6F4C-A524-F66A6940221E}"/>
              </a:ext>
            </a:extLst>
          </p:cNvPr>
          <p:cNvSpPr txBox="1"/>
          <p:nvPr/>
        </p:nvSpPr>
        <p:spPr>
          <a:xfrm>
            <a:off x="333034" y="650198"/>
            <a:ext cx="4384676" cy="4249305"/>
          </a:xfrm>
          <a:prstGeom prst="rect">
            <a:avLst/>
          </a:prstGeom>
          <a:noFill/>
        </p:spPr>
        <p:txBody>
          <a:bodyPr wrap="square" lIns="68580" tIns="34290" rIns="68580" bIns="34290" rtlCol="0">
            <a:spAutoFit/>
          </a:bodyPr>
          <a:lstStyle>
            <a:defPPr>
              <a:defRPr lang="en-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76199" indent="0">
              <a:buNone/>
            </a:pPr>
            <a:r>
              <a:rPr lang="en-GR" sz="1300" dirty="0">
                <a:effectLst/>
                <a:latin typeface="Century Schoolbook" panose="02040604050505020304" pitchFamily="18" charset="0"/>
                <a:ea typeface="Times New Roman" panose="02020603050405020304" pitchFamily="18" charset="0"/>
                <a:cs typeface="Times New Roman" panose="02020603050405020304" pitchFamily="18" charset="0"/>
              </a:rPr>
              <a:t>C’est à partir </a:t>
            </a:r>
            <a:r>
              <a:rPr lang="en-US" sz="1300" dirty="0">
                <a:effectLst/>
                <a:latin typeface="Century Schoolbook" panose="02040604050505020304" pitchFamily="18" charset="0"/>
                <a:ea typeface="Times New Roman" panose="02020603050405020304" pitchFamily="18" charset="0"/>
                <a:cs typeface="Times New Roman" panose="02020603050405020304" pitchFamily="18" charset="0"/>
              </a:rPr>
              <a:t>de la Renaissance </a:t>
            </a:r>
            <a:r>
              <a:rPr lang="en-GR" sz="1300" dirty="0">
                <a:effectLst/>
                <a:latin typeface="Century Schoolbook" panose="02040604050505020304" pitchFamily="18" charset="0"/>
                <a:ea typeface="Times New Roman" panose="02020603050405020304" pitchFamily="18" charset="0"/>
                <a:cs typeface="Times New Roman" panose="02020603050405020304" pitchFamily="18" charset="0"/>
              </a:rPr>
              <a:t>que les écuyers se mettent en quête de méthodes d’éducation du cheval permettant de dépasser un dressage sommaire pour développer une mobilité du cheval en tous sens</a:t>
            </a:r>
            <a:r>
              <a:rPr lang="en-US" sz="130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US" sz="1300" dirty="0" err="1">
                <a:effectLst/>
                <a:latin typeface="Century Schoolbook" panose="02040604050505020304" pitchFamily="18" charset="0"/>
                <a:ea typeface="Times New Roman" panose="02020603050405020304" pitchFamily="18" charset="0"/>
                <a:cs typeface="Times New Roman" panose="02020603050405020304" pitchFamily="18" charset="0"/>
              </a:rPr>
              <a:t>avec</a:t>
            </a:r>
            <a:r>
              <a:rPr lang="en-US" sz="1300"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en-GR" sz="1300" dirty="0">
                <a:effectLst/>
                <a:latin typeface="Century Schoolbook" panose="02040604050505020304" pitchFamily="18" charset="0"/>
                <a:ea typeface="Times New Roman" panose="02020603050405020304" pitchFamily="18" charset="0"/>
                <a:cs typeface="Times New Roman" panose="02020603050405020304" pitchFamily="18" charset="0"/>
              </a:rPr>
              <a:t>la possibilité de déplacer le cheval à la moindre demande de son cavalier.</a:t>
            </a:r>
          </a:p>
          <a:p>
            <a:pPr marL="76199" indent="0">
              <a:buNone/>
            </a:pPr>
            <a:r>
              <a:rPr lang="en-GR" sz="1300" dirty="0">
                <a:effectLst/>
                <a:latin typeface="Century Schoolbook" panose="02040604050505020304" pitchFamily="18" charset="0"/>
                <a:ea typeface="Times New Roman" panose="02020603050405020304" pitchFamily="18" charset="0"/>
                <a:cs typeface="Times New Roman" panose="02020603050405020304" pitchFamily="18" charset="0"/>
              </a:rPr>
              <a:t>Ce qui caractérise aussi la manière française, c’est l’esprit, la façon de faire, on parle de « manière », et plus particulièrement de ce que monsieur de La Broue (écuyer français de la fin du XVIe siècle) appelait « la difficile facilité ». Il s’agit de cette impression de fluidité, de facilité, qui fait penser au spectateur que tout ce qu’il voit est naturel et qu’il pourrait en faire autant, alors qu’elle est le fruit d’un travail considérable.</a:t>
            </a:r>
            <a:endParaRPr lang="fr-CA" sz="1300" dirty="0">
              <a:effectLst/>
              <a:latin typeface="Century Schoolbook" panose="02040604050505020304" pitchFamily="18" charset="0"/>
              <a:ea typeface="Times New Roman" panose="02020603050405020304" pitchFamily="18" charset="0"/>
              <a:cs typeface="Times New Roman" panose="02020603050405020304" pitchFamily="18" charset="0"/>
            </a:endParaRPr>
          </a:p>
          <a:p>
            <a:pPr marL="76199" indent="0">
              <a:buNone/>
            </a:pPr>
            <a:r>
              <a:rPr kumimoji="0" lang="en-US" sz="1350" b="0"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Depuis</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2011,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elle</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est</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inscrite</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sur la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liste</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de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représentative</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du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partimoine</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culturel</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immatériel</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 de </a:t>
            </a:r>
            <a:r>
              <a:rPr kumimoji="0" lang="en-US" sz="1350" b="1" i="0" u="none" strike="noStrike" kern="0" cap="none" spc="0" normalizeH="0" baseline="0" noProof="0" dirty="0" err="1">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l’Unesco</a:t>
            </a:r>
            <a:r>
              <a:rPr kumimoji="0" lang="en-US" sz="1350" b="1" i="0" u="none" strike="noStrike" kern="0" cap="none" spc="0" normalizeH="0" baseline="0" noProof="0" dirty="0">
                <a:ln>
                  <a:noFill/>
                </a:ln>
                <a:solidFill>
                  <a:srgbClr val="413724"/>
                </a:solidFill>
                <a:effectLst/>
                <a:uLnTx/>
                <a:uFillTx/>
                <a:latin typeface="Century Schoolbook" panose="020F0502020204030204" pitchFamily="34" charset="0"/>
                <a:ea typeface="Times New Roman" panose="02020603050405020304" pitchFamily="18" charset="0"/>
                <a:cs typeface="Aparajita" panose="020B0604020202020204" pitchFamily="34" charset="0"/>
                <a:sym typeface="EB Garamond"/>
              </a:rPr>
              <a:t>.</a:t>
            </a:r>
            <a:endParaRPr lang="en-US" sz="1300" dirty="0">
              <a:effectLst/>
              <a:latin typeface="Century Schoolbook" panose="02040604050505020304" pitchFamily="18" charset="0"/>
              <a:ea typeface="Times New Roman" panose="02020603050405020304" pitchFamily="18" charset="0"/>
              <a:cs typeface="Times New Roman" panose="02020603050405020304" pitchFamily="18" charset="0"/>
            </a:endParaRPr>
          </a:p>
          <a:p>
            <a:pPr marL="76199" indent="0">
              <a:buNone/>
            </a:pPr>
            <a:r>
              <a:rPr lang="en-GR" sz="1300" b="1" dirty="0">
                <a:effectLst/>
                <a:latin typeface="Century Schoolbook" panose="02040604050505020304" pitchFamily="18" charset="0"/>
                <a:ea typeface="Times New Roman" panose="02020603050405020304" pitchFamily="18" charset="0"/>
                <a:cs typeface="Times New Roman" panose="02020603050405020304" pitchFamily="18" charset="0"/>
              </a:rPr>
              <a:t> </a:t>
            </a:r>
          </a:p>
          <a:p>
            <a:pPr marL="76199" indent="0">
              <a:buNone/>
            </a:pPr>
            <a:r>
              <a:rPr lang="en-GR" sz="1300" b="1" dirty="0">
                <a:effectLst/>
                <a:latin typeface="Century Schoolbook" panose="02040604050505020304" pitchFamily="18" charset="0"/>
                <a:ea typeface="Times New Roman" panose="02020603050405020304" pitchFamily="18" charset="0"/>
                <a:cs typeface="Times New Roman" panose="02020603050405020304" pitchFamily="18" charset="0"/>
              </a:rPr>
              <a:t> </a:t>
            </a:r>
          </a:p>
          <a:p>
            <a:pPr algn="l"/>
            <a:endParaRPr lang="en-GR" sz="1013" dirty="0"/>
          </a:p>
        </p:txBody>
      </p:sp>
      <p:pic>
        <p:nvPicPr>
          <p:cNvPr id="8" name="Picture 8">
            <a:extLst>
              <a:ext uri="{FF2B5EF4-FFF2-40B4-BE49-F238E27FC236}">
                <a16:creationId xmlns:a16="http://schemas.microsoft.com/office/drawing/2014/main" id="{F3ACC650-9D17-3947-86B8-A50092035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149" y="650198"/>
            <a:ext cx="2557463" cy="16967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7">
            <a:extLst>
              <a:ext uri="{FF2B5EF4-FFF2-40B4-BE49-F238E27FC236}">
                <a16:creationId xmlns:a16="http://schemas.microsoft.com/office/drawing/2014/main" id="{EEE09627-3401-5D42-BF8C-1BF1A4B87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865" y="2766209"/>
            <a:ext cx="2733559" cy="18205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9">
            <a:extLst>
              <a:ext uri="{FF2B5EF4-FFF2-40B4-BE49-F238E27FC236}">
                <a16:creationId xmlns:a16="http://schemas.microsoft.com/office/drawing/2014/main" id="{57B11273-7B42-6B4F-9A49-CFDD38726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764" y="1956753"/>
            <a:ext cx="1419225" cy="800100"/>
          </a:xfrm>
          <a:prstGeom prst="rect">
            <a:avLst/>
          </a:prstGeom>
          <a:ln w="127000" cap="sq">
            <a:solidFill>
              <a:srgbClr val="000000"/>
            </a:solidFill>
            <a:miter lim="800000"/>
          </a:ln>
          <a:effectLst>
            <a:outerShdw blurRad="50800" dist="76200" dir="2700000" algn="tl" rotWithShape="0">
              <a:prstClr val="black">
                <a:alpha val="40000"/>
              </a:prstClr>
            </a:outerShdw>
          </a:effectLst>
        </p:spPr>
      </p:pic>
      <p:sp>
        <p:nvSpPr>
          <p:cNvPr id="2" name="Θέση αριθμού διαφάνειας 1">
            <a:extLst>
              <a:ext uri="{FF2B5EF4-FFF2-40B4-BE49-F238E27FC236}">
                <a16:creationId xmlns:a16="http://schemas.microsoft.com/office/drawing/2014/main" id="{D49E1370-A140-6813-8399-56226C732F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19</a:t>
            </a:fld>
            <a:endParaRPr lang="en"/>
          </a:p>
        </p:txBody>
      </p:sp>
      <p:pic>
        <p:nvPicPr>
          <p:cNvPr id="4" name="Εικόνα 3">
            <a:extLst>
              <a:ext uri="{FF2B5EF4-FFF2-40B4-BE49-F238E27FC236}">
                <a16:creationId xmlns:a16="http://schemas.microsoft.com/office/drawing/2014/main" id="{43F4DD8C-1E0B-B32A-6078-4F2AAF789298}"/>
              </a:ext>
            </a:extLst>
          </p:cNvPr>
          <p:cNvPicPr>
            <a:picLocks noChangeAspect="1"/>
          </p:cNvPicPr>
          <p:nvPr/>
        </p:nvPicPr>
        <p:blipFill>
          <a:blip r:embed="rId5"/>
          <a:stretch>
            <a:fillRect/>
          </a:stretch>
        </p:blipFill>
        <p:spPr>
          <a:xfrm>
            <a:off x="2569390" y="4887482"/>
            <a:ext cx="6303810" cy="298730"/>
          </a:xfrm>
          <a:prstGeom prst="rect">
            <a:avLst/>
          </a:prstGeom>
        </p:spPr>
      </p:pic>
    </p:spTree>
    <p:extLst>
      <p:ext uri="{BB962C8B-B14F-4D97-AF65-F5344CB8AC3E}">
        <p14:creationId xmlns:p14="http://schemas.microsoft.com/office/powerpoint/2010/main" val="1825572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97985E-65A0-12A4-1CE4-757AFED4E333}"/>
              </a:ext>
            </a:extLst>
          </p:cNvPr>
          <p:cNvSpPr>
            <a:spLocks noGrp="1"/>
          </p:cNvSpPr>
          <p:nvPr>
            <p:ph type="ctrTitle"/>
          </p:nvPr>
        </p:nvSpPr>
        <p:spPr>
          <a:xfrm>
            <a:off x="917475" y="557213"/>
            <a:ext cx="5098500" cy="585787"/>
          </a:xfrm>
        </p:spPr>
        <p:txBody>
          <a:bodyPr/>
          <a:lstStyle/>
          <a:p>
            <a:r>
              <a:rPr lang="fr-CA" dirty="0"/>
              <a:t>L’idée pour ce projet…</a:t>
            </a:r>
            <a:endParaRPr lang="en-US" dirty="0"/>
          </a:p>
        </p:txBody>
      </p:sp>
      <p:sp>
        <p:nvSpPr>
          <p:cNvPr id="3" name="Υπότιτλος 2">
            <a:extLst>
              <a:ext uri="{FF2B5EF4-FFF2-40B4-BE49-F238E27FC236}">
                <a16:creationId xmlns:a16="http://schemas.microsoft.com/office/drawing/2014/main" id="{2E10B75E-2ED0-5DBD-1C91-B261E949F5CE}"/>
              </a:ext>
            </a:extLst>
          </p:cNvPr>
          <p:cNvSpPr>
            <a:spLocks noGrp="1"/>
          </p:cNvSpPr>
          <p:nvPr>
            <p:ph type="subTitle" idx="1"/>
          </p:nvPr>
        </p:nvSpPr>
        <p:spPr>
          <a:xfrm>
            <a:off x="642938" y="1364455"/>
            <a:ext cx="5098501" cy="3286125"/>
          </a:xfrm>
        </p:spPr>
        <p:txBody>
          <a:bodyPr/>
          <a:lstStyle/>
          <a:p>
            <a:pPr algn="just"/>
            <a:r>
              <a:rPr lang="fr-CA" sz="2000" dirty="0"/>
              <a:t>…est née lors</a:t>
            </a:r>
            <a:r>
              <a:rPr lang="el-GR" sz="2000" dirty="0"/>
              <a:t> </a:t>
            </a:r>
            <a:r>
              <a:rPr lang="fr-CA" sz="2000" dirty="0"/>
              <a:t>d’un exposé d’un monument classé au patrimoine immatériel de l’UNESCO au sein de notre cours de FLE.</a:t>
            </a:r>
          </a:p>
          <a:p>
            <a:pPr algn="just"/>
            <a:r>
              <a:rPr lang="fr-CA" sz="2000" dirty="0"/>
              <a:t>Nous avons donné la priorité à des monuments représentatifs des deux pays, la France et la Grèce.</a:t>
            </a:r>
          </a:p>
          <a:p>
            <a:pPr algn="just"/>
            <a:r>
              <a:rPr lang="fr-CA" sz="2000" dirty="0"/>
              <a:t>Le choix des monuments appartient à mes élèves qui ont travaillé en groupes, rédigé, mis en page la présentation qui suit. </a:t>
            </a:r>
          </a:p>
          <a:p>
            <a:pPr algn="r"/>
            <a:r>
              <a:rPr lang="fr-CA" sz="2000" dirty="0"/>
              <a:t>Ioanna KIRYKOU</a:t>
            </a:r>
            <a:endParaRPr lang="en-US" sz="2000" dirty="0"/>
          </a:p>
        </p:txBody>
      </p:sp>
      <p:pic>
        <p:nvPicPr>
          <p:cNvPr id="5" name="Εικόνα 4">
            <a:extLst>
              <a:ext uri="{FF2B5EF4-FFF2-40B4-BE49-F238E27FC236}">
                <a16:creationId xmlns:a16="http://schemas.microsoft.com/office/drawing/2014/main" id="{743FB01C-1BC2-75EE-22D3-2DB0282A2DBB}"/>
              </a:ext>
            </a:extLst>
          </p:cNvPr>
          <p:cNvPicPr>
            <a:picLocks noChangeAspect="1"/>
          </p:cNvPicPr>
          <p:nvPr/>
        </p:nvPicPr>
        <p:blipFill>
          <a:blip r:embed="rId2"/>
          <a:stretch>
            <a:fillRect/>
          </a:stretch>
        </p:blipFill>
        <p:spPr>
          <a:xfrm>
            <a:off x="441401" y="4629149"/>
            <a:ext cx="6303810" cy="298730"/>
          </a:xfrm>
          <a:prstGeom prst="rect">
            <a:avLst/>
          </a:prstGeom>
        </p:spPr>
      </p:pic>
    </p:spTree>
    <p:extLst>
      <p:ext uri="{BB962C8B-B14F-4D97-AF65-F5344CB8AC3E}">
        <p14:creationId xmlns:p14="http://schemas.microsoft.com/office/powerpoint/2010/main" val="1850166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A2E5A07B-E703-E74E-14E4-84D6D50AF073}"/>
              </a:ext>
            </a:extLst>
          </p:cNvPr>
          <p:cNvSpPr>
            <a:spLocks noGrp="1"/>
          </p:cNvSpPr>
          <p:nvPr>
            <p:ph type="ctrTitle"/>
          </p:nvPr>
        </p:nvSpPr>
        <p:spPr>
          <a:xfrm>
            <a:off x="350043" y="615044"/>
            <a:ext cx="6607969" cy="1628094"/>
          </a:xfrm>
        </p:spPr>
        <p:txBody>
          <a:bodyPr/>
          <a:lstStyle/>
          <a:p>
            <a:r>
              <a:rPr lang="fr-CA" sz="3200" dirty="0"/>
              <a:t>Nous remercions notre Professeure de français Mme Ioanna KIRYKOU pour son aide. </a:t>
            </a:r>
            <a:r>
              <a:rPr lang="fr-CA" dirty="0"/>
              <a:t> </a:t>
            </a:r>
            <a:endParaRPr lang="en-US" dirty="0"/>
          </a:p>
        </p:txBody>
      </p:sp>
      <p:sp>
        <p:nvSpPr>
          <p:cNvPr id="6" name="Υπότιτλος 5">
            <a:extLst>
              <a:ext uri="{FF2B5EF4-FFF2-40B4-BE49-F238E27FC236}">
                <a16:creationId xmlns:a16="http://schemas.microsoft.com/office/drawing/2014/main" id="{686CEA60-D71B-24A4-EA8C-B61A2CAA43CB}"/>
              </a:ext>
            </a:extLst>
          </p:cNvPr>
          <p:cNvSpPr>
            <a:spLocks noGrp="1"/>
          </p:cNvSpPr>
          <p:nvPr>
            <p:ph type="subTitle" idx="1"/>
          </p:nvPr>
        </p:nvSpPr>
        <p:spPr>
          <a:xfrm>
            <a:off x="530225" y="2840051"/>
            <a:ext cx="5485750" cy="1688405"/>
          </a:xfrm>
        </p:spPr>
        <p:txBody>
          <a:bodyPr/>
          <a:lstStyle/>
          <a:p>
            <a:r>
              <a:rPr lang="fr-CA" dirty="0"/>
              <a:t>Les élèves de </a:t>
            </a:r>
            <a:r>
              <a:rPr lang="el-GR" dirty="0"/>
              <a:t>Γ2 </a:t>
            </a:r>
            <a:r>
              <a:rPr lang="fr-CA" dirty="0"/>
              <a:t>de la section hellénique </a:t>
            </a:r>
          </a:p>
          <a:p>
            <a:r>
              <a:rPr lang="fr-CA" dirty="0"/>
              <a:t>du Lycée Francohellénique Eugène Delacroix</a:t>
            </a:r>
          </a:p>
          <a:p>
            <a:r>
              <a:rPr lang="fr-CA" dirty="0"/>
              <a:t>Année Scolaire 2021 - 2022 </a:t>
            </a:r>
            <a:endParaRPr lang="en-US" dirty="0"/>
          </a:p>
        </p:txBody>
      </p:sp>
      <p:sp>
        <p:nvSpPr>
          <p:cNvPr id="4" name="Θέση αριθμού διαφάνειας 3">
            <a:extLst>
              <a:ext uri="{FF2B5EF4-FFF2-40B4-BE49-F238E27FC236}">
                <a16:creationId xmlns:a16="http://schemas.microsoft.com/office/drawing/2014/main" id="{60D5D7A7-1C2E-447F-4690-C3CE5E0EDFC7}"/>
              </a:ext>
            </a:extLst>
          </p:cNvPr>
          <p:cNvSpPr>
            <a:spLocks noGrp="1"/>
          </p:cNvSpPr>
          <p:nvPr>
            <p:ph type="sldNum" idx="4294967295"/>
          </p:nvPr>
        </p:nvSpPr>
        <p:spPr>
          <a:xfrm>
            <a:off x="530225" y="4883150"/>
            <a:ext cx="8613775" cy="260350"/>
          </a:xfrm>
        </p:spPr>
        <p:txBody>
          <a:bodyPr/>
          <a:lstStyle/>
          <a:p>
            <a:pPr marL="0" lvl="0" indent="0" algn="l" rtl="0">
              <a:spcBef>
                <a:spcPts val="0"/>
              </a:spcBef>
              <a:spcAft>
                <a:spcPts val="0"/>
              </a:spcAft>
              <a:buNone/>
            </a:pPr>
            <a:fld id="{00000000-1234-1234-1234-123412341234}" type="slidenum">
              <a:rPr lang="en" smtClean="0"/>
              <a:t>20</a:t>
            </a:fld>
            <a:endParaRPr lang="en"/>
          </a:p>
        </p:txBody>
      </p:sp>
      <p:pic>
        <p:nvPicPr>
          <p:cNvPr id="3" name="Εικόνα 2">
            <a:extLst>
              <a:ext uri="{FF2B5EF4-FFF2-40B4-BE49-F238E27FC236}">
                <a16:creationId xmlns:a16="http://schemas.microsoft.com/office/drawing/2014/main" id="{2C3DD0C4-910D-4405-B2AF-118B0D3E7AFB}"/>
              </a:ext>
            </a:extLst>
          </p:cNvPr>
          <p:cNvPicPr>
            <a:picLocks noChangeAspect="1"/>
          </p:cNvPicPr>
          <p:nvPr/>
        </p:nvPicPr>
        <p:blipFill>
          <a:blip r:embed="rId3"/>
          <a:stretch>
            <a:fillRect/>
          </a:stretch>
        </p:blipFill>
        <p:spPr>
          <a:xfrm>
            <a:off x="1298651" y="4863960"/>
            <a:ext cx="6303810" cy="298730"/>
          </a:xfrm>
          <a:prstGeom prst="rect">
            <a:avLst/>
          </a:prstGeom>
        </p:spPr>
      </p:pic>
    </p:spTree>
    <p:extLst>
      <p:ext uri="{BB962C8B-B14F-4D97-AF65-F5344CB8AC3E}">
        <p14:creationId xmlns:p14="http://schemas.microsoft.com/office/powerpoint/2010/main" val="1547053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 name="Google Shape;55;p13"/>
          <p:cNvSpPr txBox="1">
            <a:spLocks/>
          </p:cNvSpPr>
          <p:nvPr/>
        </p:nvSpPr>
        <p:spPr>
          <a:xfrm>
            <a:off x="457105" y="1163666"/>
            <a:ext cx="4731859" cy="43344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3"/>
              </a:buClr>
              <a:buSzPts val="2400"/>
              <a:buFont typeface="EB Garamond"/>
              <a:buNone/>
              <a:defRPr sz="2400" b="0" i="0" u="none" strike="noStrike" cap="none">
                <a:solidFill>
                  <a:schemeClr val="accent3"/>
                </a:solidFill>
                <a:latin typeface="EB Garamond"/>
                <a:ea typeface="EB Garamond"/>
                <a:cs typeface="EB Garamond"/>
                <a:sym typeface="EB Garamond"/>
              </a:defRPr>
            </a:lvl1pPr>
            <a:lvl2pPr marL="914400" marR="0" lvl="1"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2pPr>
            <a:lvl3pPr marL="1371600" marR="0" lvl="2"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3pPr>
            <a:lvl4pPr marL="1828800" marR="0" lvl="3"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4pPr>
            <a:lvl5pPr marL="2286000" marR="0" lvl="4"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5pPr>
            <a:lvl6pPr marL="2743200" marR="0" lvl="5"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6pPr>
            <a:lvl7pPr marL="3200400" marR="0" lvl="6"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7pPr>
            <a:lvl8pPr marL="3657600" marR="0" lvl="7"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8pPr>
            <a:lvl9pPr marL="4114800" marR="0" lvl="8"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9pPr>
          </a:lstStyle>
          <a:p>
            <a:pPr marL="0" indent="0">
              <a:spcBef>
                <a:spcPts val="600"/>
              </a:spcBef>
              <a:buSzPts val="1100"/>
            </a:pPr>
            <a:r>
              <a:rPr lang="fr-FR" sz="1200" dirty="0">
                <a:solidFill>
                  <a:schemeClr val="tx1"/>
                </a:solidFill>
                <a:latin typeface="Arial"/>
              </a:rPr>
              <a:t>Les fêtes du feu du solstice d’été ont lieu dans les Pyrénées chaque année la même nuit, quand le soleil est à son zénith.  Les habitants de différents villes et villages de la France, Espagne, et Andorre portent des flambeaux depuis le sommet des montagnes pour embraser des bûchers de construction traditionnelle.</a:t>
            </a:r>
            <a:endParaRPr lang="el-GR" sz="1200" dirty="0">
              <a:solidFill>
                <a:schemeClr val="tx1"/>
              </a:solidFill>
              <a:latin typeface="Arial"/>
            </a:endParaRPr>
          </a:p>
          <a:p>
            <a:pPr marL="0" indent="0">
              <a:spcBef>
                <a:spcPts val="600"/>
              </a:spcBef>
            </a:pPr>
            <a:r>
              <a:rPr lang="fr-FR" sz="1200" dirty="0">
                <a:solidFill>
                  <a:schemeClr val="tx1"/>
                </a:solidFill>
                <a:latin typeface="Arial"/>
              </a:rPr>
              <a:t>Le festival est considéré comme un moment offrant une occasion pour la régénération des liens sociaux et le renforcement des sentiments d’appartenance, d’identité et de continuité à travers le temps comme des danses folkloriques et des repas communaux. C'est un évènement très important pour tous les habitants des Pyrénées. </a:t>
            </a:r>
            <a:endParaRPr lang="fr-FR" sz="1200" dirty="0">
              <a:solidFill>
                <a:schemeClr val="tx1"/>
              </a:solidFill>
            </a:endParaRPr>
          </a:p>
          <a:p>
            <a:pPr marL="0" indent="0">
              <a:spcBef>
                <a:spcPts val="600"/>
              </a:spcBef>
            </a:pPr>
            <a:r>
              <a:rPr lang="fr-FR" sz="1200" dirty="0">
                <a:solidFill>
                  <a:schemeClr val="tx1"/>
                </a:solidFill>
                <a:latin typeface="Arial"/>
              </a:rPr>
              <a:t>Dans la matinée, les gens collectent des cendres pour protéger leurs foyers et leurs jardins. Cette fête vient au sein des communautés locales et se réalise  grâce à un réseau d’associations et d’institutions locales. Le lieu le plus important de transmission est la famille, parce que les gens gardent vivante la mémoire de ce patrimoine. </a:t>
            </a:r>
          </a:p>
          <a:p>
            <a:pPr marL="0" indent="0">
              <a:spcBef>
                <a:spcPts val="600"/>
              </a:spcBef>
            </a:pPr>
            <a:r>
              <a:rPr lang="fr-FR" sz="1200" b="1" dirty="0">
                <a:solidFill>
                  <a:schemeClr val="tx1"/>
                </a:solidFill>
                <a:latin typeface="Arial"/>
              </a:rPr>
              <a:t>Cette fête a été inscrite au Patrimoine mondial en 2015.</a:t>
            </a:r>
            <a:endParaRPr lang="fr-FR" sz="1200" b="1" dirty="0">
              <a:solidFill>
                <a:schemeClr val="tx1"/>
              </a:solidFill>
            </a:endParaRPr>
          </a:p>
          <a:p>
            <a:pPr marL="0" indent="0">
              <a:spcBef>
                <a:spcPts val="600"/>
              </a:spcBef>
            </a:pPr>
            <a:endParaRPr lang="fr-FR" sz="1400" dirty="0">
              <a:solidFill>
                <a:schemeClr val="tx1"/>
              </a:solidFill>
            </a:endParaRPr>
          </a:p>
          <a:p>
            <a:endParaRPr lang="fr-FR" sz="1400" dirty="0">
              <a:solidFill>
                <a:schemeClr val="tx1"/>
              </a:solidFill>
            </a:endParaRPr>
          </a:p>
          <a:p>
            <a:pPr marL="0" indent="0">
              <a:spcBef>
                <a:spcPts val="600"/>
              </a:spcBef>
            </a:pPr>
            <a:endParaRPr lang="fr-FR" sz="1400" dirty="0">
              <a:solidFill>
                <a:schemeClr val="tx1"/>
              </a:solidFill>
            </a:endParaRPr>
          </a:p>
          <a:p>
            <a:endParaRPr lang="fr-FR" sz="1400" dirty="0">
              <a:solidFill>
                <a:schemeClr val="tx1"/>
              </a:solidFill>
            </a:endParaRPr>
          </a:p>
          <a:p>
            <a:pPr marL="0" indent="0">
              <a:spcBef>
                <a:spcPts val="600"/>
              </a:spcBef>
            </a:pPr>
            <a:endParaRPr lang="fr-FR" sz="1400" dirty="0">
              <a:solidFill>
                <a:schemeClr val="tx1"/>
              </a:solidFill>
            </a:endParaRPr>
          </a:p>
          <a:p>
            <a:endParaRPr lang="fr-FR" sz="1400" dirty="0">
              <a:solidFill>
                <a:schemeClr val="tx1"/>
              </a:solidFill>
            </a:endParaRPr>
          </a:p>
          <a:p>
            <a:endParaRPr lang="fr-FR" sz="1400" dirty="0">
              <a:solidFill>
                <a:srgbClr val="413724"/>
              </a:solidFill>
            </a:endParaRPr>
          </a:p>
          <a:p>
            <a:pPr marL="0" indent="0">
              <a:spcBef>
                <a:spcPts val="600"/>
              </a:spcBef>
            </a:pPr>
            <a:endParaRPr lang="fr-FR" sz="1400" dirty="0">
              <a:solidFill>
                <a:srgbClr val="413724"/>
              </a:solidFill>
            </a:endParaRPr>
          </a:p>
          <a:p>
            <a:pPr marL="0" indent="0">
              <a:spcBef>
                <a:spcPts val="600"/>
              </a:spcBef>
            </a:pPr>
            <a:endParaRPr lang="fr-FR" sz="1400" dirty="0">
              <a:solidFill>
                <a:srgbClr val="413724"/>
              </a:solidFill>
            </a:endParaRPr>
          </a:p>
          <a:p>
            <a:pPr marL="0" indent="0">
              <a:spcBef>
                <a:spcPts val="600"/>
              </a:spcBef>
            </a:pPr>
            <a:endParaRPr lang="fr-FR" sz="1400" dirty="0">
              <a:solidFill>
                <a:srgbClr val="413724"/>
              </a:solidFill>
            </a:endParaRPr>
          </a:p>
          <a:p>
            <a:pPr marL="0" indent="0">
              <a:spcBef>
                <a:spcPts val="600"/>
              </a:spcBef>
              <a:buSzPts val="1100"/>
            </a:pPr>
            <a:endParaRPr lang="en-US" sz="1800" dirty="0"/>
          </a:p>
        </p:txBody>
      </p:sp>
      <p:sp>
        <p:nvSpPr>
          <p:cNvPr id="5" name="Google Shape;53;p13"/>
          <p:cNvSpPr txBox="1">
            <a:spLocks/>
          </p:cNvSpPr>
          <p:nvPr/>
        </p:nvSpPr>
        <p:spPr>
          <a:xfrm>
            <a:off x="320005" y="773981"/>
            <a:ext cx="5264216" cy="77563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1pPr>
            <a:lvl2pPr marR="0" lvl="1"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2pPr>
            <a:lvl3pPr marR="0" lvl="2"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3pPr>
            <a:lvl4pPr marR="0" lvl="3"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4pPr>
            <a:lvl5pPr marR="0" lvl="4"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5pPr>
            <a:lvl6pPr marR="0" lvl="5"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6pPr>
            <a:lvl7pPr marR="0" lvl="6"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7pPr>
            <a:lvl8pPr marR="0" lvl="7"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8pPr>
            <a:lvl9pPr marR="0" lvl="8" algn="l" rtl="0">
              <a:lnSpc>
                <a:spcPct val="100000"/>
              </a:lnSpc>
              <a:spcBef>
                <a:spcPts val="0"/>
              </a:spcBef>
              <a:spcAft>
                <a:spcPts val="0"/>
              </a:spcAft>
              <a:buClr>
                <a:schemeClr val="dk1"/>
              </a:buClr>
              <a:buSzPts val="4000"/>
              <a:buFont typeface="Marcellus SC"/>
              <a:buNone/>
              <a:defRPr sz="4000" b="0" i="0" u="none" strike="noStrike" cap="none">
                <a:solidFill>
                  <a:schemeClr val="dk1"/>
                </a:solidFill>
                <a:latin typeface="Marcellus SC"/>
                <a:ea typeface="Marcellus SC"/>
                <a:cs typeface="Marcellus SC"/>
                <a:sym typeface="Marcellus SC"/>
              </a:defRPr>
            </a:lvl9pPr>
          </a:lstStyle>
          <a:p>
            <a:pPr algn="ctr">
              <a:buClr>
                <a:srgbClr val="000000"/>
              </a:buClr>
              <a:buFont typeface="Arial"/>
            </a:pPr>
            <a:r>
              <a:rPr lang="fr-FR" sz="2400" b="1" dirty="0">
                <a:cs typeface="Arial"/>
                <a:sym typeface="Arial"/>
              </a:rPr>
              <a:t>Les fêtes du feu du solstice d'été dans les Pyrénées</a:t>
            </a:r>
          </a:p>
          <a:p>
            <a:endParaRPr lang="en-US" dirty="0"/>
          </a:p>
        </p:txBody>
      </p:sp>
      <p:sp>
        <p:nvSpPr>
          <p:cNvPr id="6" name="TextBox 5">
            <a:extLst>
              <a:ext uri="{FF2B5EF4-FFF2-40B4-BE49-F238E27FC236}">
                <a16:creationId xmlns:a16="http://schemas.microsoft.com/office/drawing/2014/main" id="{AB5B06BA-962C-40D6-BA31-7FA489E34606}"/>
              </a:ext>
            </a:extLst>
          </p:cNvPr>
          <p:cNvSpPr txBox="1"/>
          <p:nvPr/>
        </p:nvSpPr>
        <p:spPr>
          <a:xfrm>
            <a:off x="7368206" y="240956"/>
            <a:ext cx="169721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dirty="0" err="1">
                <a:latin typeface="EB Garamond"/>
              </a:rPr>
              <a:t>Aineias</a:t>
            </a:r>
            <a:r>
              <a:rPr lang="el-GR" sz="1100" dirty="0">
                <a:latin typeface="EB Garamond"/>
              </a:rPr>
              <a:t> CHOUNTALAS</a:t>
            </a:r>
          </a:p>
          <a:p>
            <a:r>
              <a:rPr lang="el-GR" sz="1100" dirty="0" err="1">
                <a:latin typeface="EB Garamond"/>
              </a:rPr>
              <a:t>Danaé</a:t>
            </a:r>
            <a:r>
              <a:rPr lang="el-GR" sz="1100" dirty="0">
                <a:latin typeface="EB Garamond"/>
              </a:rPr>
              <a:t> ADAMI</a:t>
            </a:r>
          </a:p>
          <a:p>
            <a:r>
              <a:rPr lang="el-GR" sz="1100" dirty="0" err="1">
                <a:latin typeface="EB Garamond"/>
              </a:rPr>
              <a:t>Stamos</a:t>
            </a:r>
            <a:r>
              <a:rPr lang="el-GR" sz="1100" dirty="0">
                <a:latin typeface="EB Garamond"/>
              </a:rPr>
              <a:t> KATSIKAS</a:t>
            </a:r>
          </a:p>
        </p:txBody>
      </p:sp>
      <p:pic>
        <p:nvPicPr>
          <p:cNvPr id="7" name="44906">
            <a:hlinkClick r:id="" action="ppaction://media"/>
            <a:extLst>
              <a:ext uri="{FF2B5EF4-FFF2-40B4-BE49-F238E27FC236}">
                <a16:creationId xmlns:a16="http://schemas.microsoft.com/office/drawing/2014/main" id="{A3E61221-FE56-42A0-916D-D64650825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7381" y="553926"/>
            <a:ext cx="593870" cy="574388"/>
          </a:xfrm>
          <a:prstGeom prst="rect">
            <a:avLst/>
          </a:prstGeom>
        </p:spPr>
      </p:pic>
      <p:pic>
        <p:nvPicPr>
          <p:cNvPr id="2" name="Εικόνα 2" descr="Εικόνα που περιέχει υπαίθριος, ουρανός, άτομο, βουνό&#10;&#10;Περιγραφή που δημιουργήθηκε αυτόματα">
            <a:extLst>
              <a:ext uri="{FF2B5EF4-FFF2-40B4-BE49-F238E27FC236}">
                <a16:creationId xmlns:a16="http://schemas.microsoft.com/office/drawing/2014/main" id="{E7861377-18EB-4656-9AC7-CE036423CC30}"/>
              </a:ext>
            </a:extLst>
          </p:cNvPr>
          <p:cNvPicPr>
            <a:picLocks noChangeAspect="1"/>
          </p:cNvPicPr>
          <p:nvPr/>
        </p:nvPicPr>
        <p:blipFill>
          <a:blip r:embed="rId6"/>
          <a:stretch>
            <a:fillRect/>
          </a:stretch>
        </p:blipFill>
        <p:spPr>
          <a:xfrm>
            <a:off x="7087250" y="2668014"/>
            <a:ext cx="1911924" cy="235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Εικόνα 11" descr="Εικόνα που περιέχει φωτιά, σκούρος, φωτισμένος&#10;&#10;Περιγραφή που δημιουργήθηκε αυτόματα">
            <a:extLst>
              <a:ext uri="{FF2B5EF4-FFF2-40B4-BE49-F238E27FC236}">
                <a16:creationId xmlns:a16="http://schemas.microsoft.com/office/drawing/2014/main" id="{7798B67D-9796-4FE0-9D60-DD4FB2AF37E9}"/>
              </a:ext>
            </a:extLst>
          </p:cNvPr>
          <p:cNvPicPr>
            <a:picLocks noChangeAspect="1"/>
          </p:cNvPicPr>
          <p:nvPr/>
        </p:nvPicPr>
        <p:blipFill>
          <a:blip r:embed="rId7"/>
          <a:stretch>
            <a:fillRect/>
          </a:stretch>
        </p:blipFill>
        <p:spPr>
          <a:xfrm>
            <a:off x="5584221" y="251558"/>
            <a:ext cx="1593729" cy="2416456"/>
          </a:xfrm>
          <a:prstGeom prst="rect">
            <a:avLst/>
          </a:prstGeom>
          <a:ln>
            <a:noFill/>
          </a:ln>
          <a:effectLst>
            <a:softEdge rad="112500"/>
          </a:effectLst>
        </p:spPr>
      </p:pic>
      <p:pic>
        <p:nvPicPr>
          <p:cNvPr id="8" name="Εικόνα 7">
            <a:extLst>
              <a:ext uri="{FF2B5EF4-FFF2-40B4-BE49-F238E27FC236}">
                <a16:creationId xmlns:a16="http://schemas.microsoft.com/office/drawing/2014/main" id="{A612E371-01F1-0721-20D3-EF42E5BF2320}"/>
              </a:ext>
            </a:extLst>
          </p:cNvPr>
          <p:cNvPicPr>
            <a:picLocks noChangeAspect="1"/>
          </p:cNvPicPr>
          <p:nvPr/>
        </p:nvPicPr>
        <p:blipFill>
          <a:blip r:embed="rId8"/>
          <a:stretch>
            <a:fillRect/>
          </a:stretch>
        </p:blipFill>
        <p:spPr>
          <a:xfrm>
            <a:off x="489225" y="4844770"/>
            <a:ext cx="6303810" cy="298730"/>
          </a:xfrm>
          <a:prstGeom prst="rect">
            <a:avLst/>
          </a:prstGeom>
        </p:spPr>
      </p:pic>
    </p:spTree>
    <p:extLst>
      <p:ext uri="{BB962C8B-B14F-4D97-AF65-F5344CB8AC3E}">
        <p14:creationId xmlns:p14="http://schemas.microsoft.com/office/powerpoint/2010/main" val="4102694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4" name="Google Shape;64;p14"/>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a:p>
        </p:txBody>
      </p:sp>
      <p:sp>
        <p:nvSpPr>
          <p:cNvPr id="6" name="Google Shape;53;p13"/>
          <p:cNvSpPr txBox="1">
            <a:spLocks/>
          </p:cNvSpPr>
          <p:nvPr/>
        </p:nvSpPr>
        <p:spPr>
          <a:xfrm>
            <a:off x="524131" y="362650"/>
            <a:ext cx="5511000" cy="37652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dk1"/>
                </a:solidFill>
                <a:latin typeface="Marcellus SC"/>
              </a:rPr>
              <a:t>L' art de la </a:t>
            </a:r>
            <a:r>
              <a:rPr lang="en-US" sz="2400" b="1" dirty="0" err="1">
                <a:solidFill>
                  <a:schemeClr val="dk1"/>
                </a:solidFill>
                <a:latin typeface="Marcellus SC"/>
              </a:rPr>
              <a:t>perle</a:t>
            </a:r>
            <a:r>
              <a:rPr lang="en-US" sz="2400" b="1" dirty="0">
                <a:solidFill>
                  <a:schemeClr val="dk1"/>
                </a:solidFill>
                <a:latin typeface="Marcellus SC"/>
              </a:rPr>
              <a:t> de </a:t>
            </a:r>
            <a:r>
              <a:rPr lang="en-US" sz="2400" b="1" dirty="0" err="1">
                <a:solidFill>
                  <a:schemeClr val="dk1"/>
                </a:solidFill>
                <a:latin typeface="Marcellus SC"/>
              </a:rPr>
              <a:t>verre</a:t>
            </a:r>
            <a:endParaRPr lang="en-US" sz="2400" b="1" dirty="0">
              <a:solidFill>
                <a:schemeClr val="dk1"/>
              </a:solidFill>
              <a:latin typeface="Marcellus SC"/>
            </a:endParaRPr>
          </a:p>
        </p:txBody>
      </p:sp>
      <p:sp>
        <p:nvSpPr>
          <p:cNvPr id="7" name="Google Shape;55;p13"/>
          <p:cNvSpPr txBox="1">
            <a:spLocks/>
          </p:cNvSpPr>
          <p:nvPr/>
        </p:nvSpPr>
        <p:spPr>
          <a:xfrm>
            <a:off x="457125" y="910030"/>
            <a:ext cx="5510999" cy="366611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fr-FR" dirty="0"/>
              <a:t>L’art de la perle de verre est étroitement lié à la richesse des connaissances et à la maîtrise d’une matière, le verre, et d’un élément, le feu.</a:t>
            </a:r>
            <a:endParaRPr lang="el-GR" dirty="0"/>
          </a:p>
          <a:p>
            <a:pPr>
              <a:spcBef>
                <a:spcPts val="600"/>
              </a:spcBef>
            </a:pPr>
            <a:r>
              <a:rPr lang="fr-FR" dirty="0"/>
              <a:t>En Italie, les techniques liées à la fabrication revêtent deux formes. En France, les perles en verre plein sont réalisées au chalumeau et par rotation et par gravité du verre chaud prennent une forme ronde. </a:t>
            </a:r>
            <a:r>
              <a:rPr lang="en-US" dirty="0"/>
              <a:t>Quant aux </a:t>
            </a:r>
            <a:r>
              <a:rPr lang="en-US" dirty="0" err="1"/>
              <a:t>perles</a:t>
            </a:r>
            <a:r>
              <a:rPr lang="en-US" dirty="0"/>
              <a:t> </a:t>
            </a:r>
            <a:r>
              <a:rPr lang="en-US" dirty="0" err="1"/>
              <a:t>creuses</a:t>
            </a:r>
            <a:r>
              <a:rPr lang="en-US" dirty="0"/>
              <a:t>, </a:t>
            </a:r>
            <a:r>
              <a:rPr lang="en-US" dirty="0" err="1"/>
              <a:t>elles</a:t>
            </a:r>
            <a:r>
              <a:rPr lang="en-US" dirty="0"/>
              <a:t> </a:t>
            </a:r>
            <a:r>
              <a:rPr lang="en-US" dirty="0" err="1"/>
              <a:t>sont</a:t>
            </a:r>
            <a:r>
              <a:rPr lang="en-US" dirty="0"/>
              <a:t> </a:t>
            </a:r>
            <a:r>
              <a:rPr lang="en-US" dirty="0" err="1"/>
              <a:t>élaborées</a:t>
            </a:r>
            <a:r>
              <a:rPr lang="en-US" dirty="0"/>
              <a:t> </a:t>
            </a:r>
            <a:r>
              <a:rPr lang="en-US" dirty="0" err="1"/>
              <a:t>soit</a:t>
            </a:r>
            <a:r>
              <a:rPr lang="en-US" dirty="0"/>
              <a:t> sur un </a:t>
            </a:r>
            <a:r>
              <a:rPr lang="en-US" dirty="0" err="1"/>
              <a:t>mandrin</a:t>
            </a:r>
            <a:r>
              <a:rPr lang="en-US" dirty="0"/>
              <a:t>, </a:t>
            </a:r>
            <a:r>
              <a:rPr lang="en-US" dirty="0" err="1"/>
              <a:t>soit</a:t>
            </a:r>
            <a:r>
              <a:rPr lang="en-US" dirty="0"/>
              <a:t> en </a:t>
            </a:r>
            <a:r>
              <a:rPr lang="en-US" dirty="0" err="1"/>
              <a:t>soufflant</a:t>
            </a:r>
            <a:r>
              <a:rPr lang="en-US" dirty="0"/>
              <a:t> dans </a:t>
            </a:r>
            <a:r>
              <a:rPr lang="en-US" dirty="0" err="1"/>
              <a:t>une</a:t>
            </a:r>
            <a:r>
              <a:rPr lang="en-US" dirty="0"/>
              <a:t> </a:t>
            </a:r>
            <a:r>
              <a:rPr lang="en-US" dirty="0" err="1"/>
              <a:t>canne</a:t>
            </a:r>
            <a:r>
              <a:rPr lang="en-US" dirty="0"/>
              <a:t> </a:t>
            </a:r>
            <a:r>
              <a:rPr lang="en-US" dirty="0" err="1"/>
              <a:t>creuse</a:t>
            </a:r>
            <a:r>
              <a:rPr lang="en-US" dirty="0"/>
              <a:t>. </a:t>
            </a:r>
            <a:r>
              <a:rPr lang="en-US" dirty="0" err="1"/>
              <a:t>L’élaboration</a:t>
            </a:r>
            <a:r>
              <a:rPr lang="en-US" dirty="0"/>
              <a:t> plus </a:t>
            </a:r>
            <a:r>
              <a:rPr lang="en-US" dirty="0" err="1"/>
              <a:t>complexe</a:t>
            </a:r>
            <a:r>
              <a:rPr lang="en-US" dirty="0"/>
              <a:t> des </a:t>
            </a:r>
            <a:r>
              <a:rPr lang="en-US" dirty="0" err="1"/>
              <a:t>murrines</a:t>
            </a:r>
            <a:r>
              <a:rPr lang="en-US" dirty="0"/>
              <a:t>, </a:t>
            </a:r>
            <a:r>
              <a:rPr lang="en-US" dirty="0" err="1"/>
              <a:t>qu’on</a:t>
            </a:r>
            <a:r>
              <a:rPr lang="en-US" dirty="0"/>
              <a:t> </a:t>
            </a:r>
            <a:r>
              <a:rPr lang="en-US" dirty="0" err="1"/>
              <a:t>retrouve</a:t>
            </a:r>
            <a:r>
              <a:rPr lang="en-US" dirty="0"/>
              <a:t> dans les deux </a:t>
            </a:r>
            <a:r>
              <a:rPr lang="en-US" dirty="0" err="1"/>
              <a:t>États</a:t>
            </a:r>
            <a:r>
              <a:rPr lang="en-US" dirty="0"/>
              <a:t>, </a:t>
            </a:r>
            <a:r>
              <a:rPr lang="en-US" dirty="0" err="1"/>
              <a:t>consiste</a:t>
            </a:r>
            <a:r>
              <a:rPr lang="en-US" dirty="0"/>
              <a:t> à </a:t>
            </a:r>
            <a:r>
              <a:rPr lang="en-US" dirty="0" err="1"/>
              <a:t>souffler</a:t>
            </a:r>
            <a:r>
              <a:rPr lang="en-US" dirty="0"/>
              <a:t> </a:t>
            </a:r>
            <a:r>
              <a:rPr lang="en-US" dirty="0" err="1"/>
              <a:t>autour</a:t>
            </a:r>
            <a:r>
              <a:rPr lang="en-US" dirty="0"/>
              <a:t> d’un noyau des </a:t>
            </a:r>
            <a:r>
              <a:rPr lang="en-US" dirty="0" err="1"/>
              <a:t>cannes</a:t>
            </a:r>
            <a:r>
              <a:rPr lang="en-US" dirty="0"/>
              <a:t> de </a:t>
            </a:r>
            <a:r>
              <a:rPr lang="en-US" dirty="0" err="1"/>
              <a:t>verre</a:t>
            </a:r>
            <a:r>
              <a:rPr lang="en-US" dirty="0"/>
              <a:t> </a:t>
            </a:r>
            <a:r>
              <a:rPr lang="en-US" dirty="0" err="1"/>
              <a:t>multicolores</a:t>
            </a:r>
            <a:r>
              <a:rPr lang="en-US" dirty="0"/>
              <a:t>. Les </a:t>
            </a:r>
            <a:r>
              <a:rPr lang="en-US" dirty="0" err="1"/>
              <a:t>perles</a:t>
            </a:r>
            <a:r>
              <a:rPr lang="en-US" dirty="0"/>
              <a:t> </a:t>
            </a:r>
            <a:r>
              <a:rPr lang="en-US" dirty="0" err="1"/>
              <a:t>sont</a:t>
            </a:r>
            <a:r>
              <a:rPr lang="en-US" dirty="0"/>
              <a:t> ensuite </a:t>
            </a:r>
            <a:r>
              <a:rPr lang="en-US" dirty="0" err="1"/>
              <a:t>décorées</a:t>
            </a:r>
            <a:r>
              <a:rPr lang="en-US" dirty="0"/>
              <a:t> et </a:t>
            </a:r>
            <a:r>
              <a:rPr lang="en-US" dirty="0" err="1"/>
              <a:t>utilisées</a:t>
            </a:r>
            <a:r>
              <a:rPr lang="en-US" dirty="0"/>
              <a:t> de </a:t>
            </a:r>
            <a:r>
              <a:rPr lang="en-US" dirty="0" err="1"/>
              <a:t>diverses</a:t>
            </a:r>
            <a:r>
              <a:rPr lang="en-US" dirty="0"/>
              <a:t> manières</a:t>
            </a:r>
            <a:r>
              <a:rPr lang="fr-FR" dirty="0"/>
              <a:t>. </a:t>
            </a:r>
            <a:endParaRPr lang="en-US" dirty="0"/>
          </a:p>
          <a:p>
            <a:pPr>
              <a:spcBef>
                <a:spcPts val="600"/>
              </a:spcBef>
            </a:pPr>
            <a:r>
              <a:rPr lang="en-US" dirty="0"/>
              <a:t>Dans les deux </a:t>
            </a:r>
            <a:r>
              <a:rPr lang="en-US" dirty="0" err="1"/>
              <a:t>États</a:t>
            </a:r>
            <a:r>
              <a:rPr lang="en-US" dirty="0"/>
              <a:t>, la pratique se </a:t>
            </a:r>
            <a:r>
              <a:rPr lang="en-US" dirty="0" err="1"/>
              <a:t>transmet</a:t>
            </a:r>
            <a:r>
              <a:rPr lang="en-US" dirty="0"/>
              <a:t> surtout de manière </a:t>
            </a:r>
            <a:r>
              <a:rPr lang="en-US" dirty="0" err="1"/>
              <a:t>informelle</a:t>
            </a:r>
            <a:r>
              <a:rPr lang="en-US" dirty="0"/>
              <a:t> dans des ateliers.</a:t>
            </a:r>
            <a:endParaRPr lang="fr-FR" dirty="0"/>
          </a:p>
          <a:p>
            <a:pPr>
              <a:spcBef>
                <a:spcPts val="600"/>
              </a:spcBef>
            </a:pPr>
            <a:r>
              <a:rPr lang="en-US" b="1" dirty="0" err="1"/>
              <a:t>L’art</a:t>
            </a:r>
            <a:r>
              <a:rPr lang="en-US" b="1" dirty="0"/>
              <a:t> de la </a:t>
            </a:r>
            <a:r>
              <a:rPr lang="en-US" b="1" dirty="0" err="1"/>
              <a:t>perle</a:t>
            </a:r>
            <a:r>
              <a:rPr lang="en-US" b="1" dirty="0"/>
              <a:t> du </a:t>
            </a:r>
            <a:r>
              <a:rPr lang="en-US" b="1" dirty="0" err="1"/>
              <a:t>verre</a:t>
            </a:r>
            <a:r>
              <a:rPr lang="en-US" b="1" dirty="0"/>
              <a:t> a </a:t>
            </a:r>
            <a:r>
              <a:rPr lang="en-US" b="1" dirty="0" err="1"/>
              <a:t>été</a:t>
            </a:r>
            <a:r>
              <a:rPr lang="en-US" b="1" dirty="0"/>
              <a:t> </a:t>
            </a:r>
            <a:r>
              <a:rPr lang="en-US" b="1" dirty="0" err="1"/>
              <a:t>inscrit</a:t>
            </a:r>
            <a:r>
              <a:rPr lang="en-US" b="1" dirty="0"/>
              <a:t> en 2020 sur la </a:t>
            </a:r>
            <a:r>
              <a:rPr lang="en-US" b="1" dirty="0" err="1"/>
              <a:t>liste</a:t>
            </a:r>
            <a:r>
              <a:rPr lang="en-US" b="1" dirty="0"/>
              <a:t> du </a:t>
            </a:r>
            <a:r>
              <a:rPr lang="en-US" b="1" dirty="0" err="1"/>
              <a:t>patrimoine</a:t>
            </a:r>
            <a:r>
              <a:rPr lang="en-US" b="1" dirty="0"/>
              <a:t> </a:t>
            </a:r>
            <a:r>
              <a:rPr lang="en-US" b="1" dirty="0" err="1"/>
              <a:t>culturel</a:t>
            </a:r>
            <a:r>
              <a:rPr lang="en-US" b="1" dirty="0"/>
              <a:t> </a:t>
            </a:r>
            <a:r>
              <a:rPr lang="en-US" b="1" dirty="0" err="1"/>
              <a:t>immatériel</a:t>
            </a:r>
            <a:r>
              <a:rPr lang="en-US" b="1" dirty="0"/>
              <a:t> de </a:t>
            </a:r>
            <a:r>
              <a:rPr lang="en-US" b="1" dirty="0" err="1"/>
              <a:t>l’humanité</a:t>
            </a:r>
            <a:r>
              <a:rPr lang="en-US" b="1" dirty="0"/>
              <a:t> par </a:t>
            </a:r>
            <a:r>
              <a:rPr lang="en-US" b="1" dirty="0" err="1"/>
              <a:t>l'Italie</a:t>
            </a:r>
            <a:r>
              <a:rPr lang="en-US" b="1" dirty="0"/>
              <a:t> et la France.</a:t>
            </a:r>
            <a:r>
              <a:rPr lang="fr-FR" b="1" dirty="0"/>
              <a:t>  </a:t>
            </a:r>
            <a:endParaRPr lang="en-US" b="1" dirty="0"/>
          </a:p>
          <a:p>
            <a:pPr>
              <a:spcBef>
                <a:spcPts val="600"/>
              </a:spcBef>
            </a:pPr>
            <a:endParaRPr lang="en-US" sz="1800" dirty="0">
              <a:latin typeface="EB Garamond"/>
            </a:endParaRPr>
          </a:p>
        </p:txBody>
      </p:sp>
      <p:pic>
        <p:nvPicPr>
          <p:cNvPr id="2" name="Εικόνα 2" descr="Εικόνα που περιέχει αξεσουάρ, εναλλαγή, περιβραχιόνιο&#10;&#10;Περιγραφή που δημιουργήθηκε αυτόματα">
            <a:extLst>
              <a:ext uri="{FF2B5EF4-FFF2-40B4-BE49-F238E27FC236}">
                <a16:creationId xmlns:a16="http://schemas.microsoft.com/office/drawing/2014/main" id="{08BB4D0D-5A05-4029-A4D2-AEA10BFEE0F4}"/>
              </a:ext>
            </a:extLst>
          </p:cNvPr>
          <p:cNvPicPr>
            <a:picLocks noChangeAspect="1"/>
          </p:cNvPicPr>
          <p:nvPr/>
        </p:nvPicPr>
        <p:blipFill>
          <a:blip r:embed="rId4"/>
          <a:stretch>
            <a:fillRect/>
          </a:stretch>
        </p:blipFill>
        <p:spPr>
          <a:xfrm>
            <a:off x="6190181" y="2383663"/>
            <a:ext cx="1542824" cy="1592130"/>
          </a:xfrm>
          <a:prstGeom prst="ellipse">
            <a:avLst/>
          </a:prstGeom>
          <a:ln>
            <a:noFill/>
          </a:ln>
          <a:effectLst>
            <a:softEdge rad="112500"/>
          </a:effectLst>
        </p:spPr>
      </p:pic>
      <p:sp>
        <p:nvSpPr>
          <p:cNvPr id="5" name="TextBox 4">
            <a:extLst>
              <a:ext uri="{FF2B5EF4-FFF2-40B4-BE49-F238E27FC236}">
                <a16:creationId xmlns:a16="http://schemas.microsoft.com/office/drawing/2014/main" id="{08056083-FECD-47CB-B63B-80AF3E0BDBDC}"/>
              </a:ext>
            </a:extLst>
          </p:cNvPr>
          <p:cNvSpPr txBox="1"/>
          <p:nvPr/>
        </p:nvSpPr>
        <p:spPr>
          <a:xfrm>
            <a:off x="6643688" y="63765"/>
            <a:ext cx="342491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dirty="0" err="1">
                <a:latin typeface="EB Garamond"/>
              </a:rPr>
              <a:t>Danaé</a:t>
            </a:r>
            <a:r>
              <a:rPr lang="el-GR" sz="1100" dirty="0">
                <a:latin typeface="EB Garamond"/>
              </a:rPr>
              <a:t> ADAMI</a:t>
            </a:r>
          </a:p>
          <a:p>
            <a:r>
              <a:rPr lang="el-GR" sz="1100" dirty="0" err="1">
                <a:latin typeface="EB Garamond"/>
              </a:rPr>
              <a:t>Aineias</a:t>
            </a:r>
            <a:r>
              <a:rPr lang="el-GR" sz="1100" dirty="0">
                <a:latin typeface="EB Garamond"/>
              </a:rPr>
              <a:t> CHOUNTALAS</a:t>
            </a:r>
          </a:p>
          <a:p>
            <a:r>
              <a:rPr lang="el-GR" sz="1100" dirty="0" err="1">
                <a:latin typeface="EB Garamond"/>
              </a:rPr>
              <a:t>Stamos</a:t>
            </a:r>
            <a:r>
              <a:rPr lang="el-GR" sz="1100" dirty="0">
                <a:latin typeface="EB Garamond"/>
              </a:rPr>
              <a:t> KATSIKAS</a:t>
            </a:r>
          </a:p>
        </p:txBody>
      </p:sp>
      <p:pic>
        <p:nvPicPr>
          <p:cNvPr id="4" name="Εικόνα 28" descr="Εικόνα που περιέχει μπλε, στολισμένος, μπάλα&#10;&#10;Περιγραφή που δημιουργήθηκε αυτόματα">
            <a:extLst>
              <a:ext uri="{FF2B5EF4-FFF2-40B4-BE49-F238E27FC236}">
                <a16:creationId xmlns:a16="http://schemas.microsoft.com/office/drawing/2014/main" id="{0E093164-C401-45A5-919E-510FB77C8F3B}"/>
              </a:ext>
            </a:extLst>
          </p:cNvPr>
          <p:cNvPicPr>
            <a:picLocks noChangeAspect="1"/>
          </p:cNvPicPr>
          <p:nvPr/>
        </p:nvPicPr>
        <p:blipFill rotWithShape="1">
          <a:blip r:embed="rId5"/>
          <a:srcRect l="27092" r="21420" b="-145"/>
          <a:stretch/>
        </p:blipFill>
        <p:spPr>
          <a:xfrm>
            <a:off x="7873493" y="4093456"/>
            <a:ext cx="1010130" cy="922347"/>
          </a:xfrm>
          <a:prstGeom prst="rect">
            <a:avLst/>
          </a:prstGeom>
          <a:ln>
            <a:noFill/>
          </a:ln>
          <a:effectLst>
            <a:outerShdw blurRad="292100" dist="139700" dir="2700000" algn="tl" rotWithShape="0">
              <a:srgbClr val="333333">
                <a:alpha val="65000"/>
              </a:srgbClr>
            </a:outerShdw>
          </a:effectLst>
        </p:spPr>
      </p:pic>
      <p:pic>
        <p:nvPicPr>
          <p:cNvPr id="9" name="Εικόνα 7" descr="Εικόνα που περιέχει μεταλλικά σκεύη&#10;&#10;Περιγραφή που δημιουργήθηκε αυτόματα">
            <a:extLst>
              <a:ext uri="{FF2B5EF4-FFF2-40B4-BE49-F238E27FC236}">
                <a16:creationId xmlns:a16="http://schemas.microsoft.com/office/drawing/2014/main" id="{D82B5D43-1EBC-4F84-A068-2FBB059FB4AD}"/>
              </a:ext>
            </a:extLst>
          </p:cNvPr>
          <p:cNvPicPr>
            <a:picLocks noChangeAspect="1"/>
          </p:cNvPicPr>
          <p:nvPr/>
        </p:nvPicPr>
        <p:blipFill>
          <a:blip r:embed="rId6"/>
          <a:stretch>
            <a:fillRect/>
          </a:stretch>
        </p:blipFill>
        <p:spPr>
          <a:xfrm>
            <a:off x="7373109" y="1205695"/>
            <a:ext cx="1717601" cy="1174330"/>
          </a:xfrm>
          <a:prstGeom prst="ellipse">
            <a:avLst/>
          </a:prstGeom>
          <a:ln>
            <a:noFill/>
          </a:ln>
          <a:effectLst>
            <a:softEdge rad="112500"/>
          </a:effectLst>
        </p:spPr>
      </p:pic>
      <p:pic>
        <p:nvPicPr>
          <p:cNvPr id="8" name="Εικόνα 7">
            <a:extLst>
              <a:ext uri="{FF2B5EF4-FFF2-40B4-BE49-F238E27FC236}">
                <a16:creationId xmlns:a16="http://schemas.microsoft.com/office/drawing/2014/main" id="{92233D4B-F077-C852-8EF2-A2A9D690FE77}"/>
              </a:ext>
            </a:extLst>
          </p:cNvPr>
          <p:cNvPicPr>
            <a:picLocks noChangeAspect="1"/>
          </p:cNvPicPr>
          <p:nvPr/>
        </p:nvPicPr>
        <p:blipFill>
          <a:blip r:embed="rId7"/>
          <a:stretch>
            <a:fillRect/>
          </a:stretch>
        </p:blipFill>
        <p:spPr>
          <a:xfrm>
            <a:off x="1234357" y="4844620"/>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3" name="Google Shape;83;p17"/>
          <p:cNvSpPr txBox="1">
            <a:spLocks noGrp="1"/>
          </p:cNvSpPr>
          <p:nvPr>
            <p:ph type="sldNum" idx="12"/>
          </p:nvPr>
        </p:nvSpPr>
        <p:spPr>
          <a:xfrm>
            <a:off x="7708350" y="184299"/>
            <a:ext cx="8614500" cy="260400"/>
          </a:xfrm>
          <a:prstGeom prst="rect">
            <a:avLst/>
          </a:prstGeom>
        </p:spPr>
        <p:txBody>
          <a:bodyPr spcFirstLastPara="1" wrap="square" lIns="0" tIns="0" rIns="0" bIns="0" anchor="ctr" anchorCtr="0">
            <a:noAutofit/>
          </a:bodyPr>
          <a:lstStyle/>
          <a:p>
            <a:r>
              <a:rPr lang="en" sz="1100" dirty="0">
                <a:latin typeface="EB Garamond"/>
              </a:rPr>
              <a:t>Stamos KATSIKAS</a:t>
            </a:r>
            <a:endParaRPr lang="el-GR" sz="1100">
              <a:latin typeface="EB Garamond"/>
            </a:endParaRPr>
          </a:p>
          <a:p>
            <a:r>
              <a:rPr lang="en" sz="1100" dirty="0">
                <a:latin typeface="EB Garamond"/>
              </a:rPr>
              <a:t> Danaé ADAMI</a:t>
            </a:r>
            <a:endParaRPr lang="el-GR" sz="1100">
              <a:latin typeface="EB Garamond"/>
            </a:endParaRPr>
          </a:p>
          <a:p>
            <a:r>
              <a:rPr lang="en" sz="1100" dirty="0">
                <a:latin typeface="EB Garamond"/>
              </a:rPr>
              <a:t>Aineias CHOUNTALAS</a:t>
            </a:r>
          </a:p>
        </p:txBody>
      </p:sp>
      <p:sp>
        <p:nvSpPr>
          <p:cNvPr id="5" name="Google Shape;53;p13"/>
          <p:cNvSpPr txBox="1">
            <a:spLocks/>
          </p:cNvSpPr>
          <p:nvPr/>
        </p:nvSpPr>
        <p:spPr>
          <a:xfrm>
            <a:off x="350255" y="-77125"/>
            <a:ext cx="5511000" cy="7755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dk1"/>
                </a:solidFill>
                <a:latin typeface="Marcellus SC"/>
              </a:rPr>
              <a:t>Fest-</a:t>
            </a:r>
            <a:r>
              <a:rPr lang="en-US" sz="2400" b="1" dirty="0" err="1">
                <a:solidFill>
                  <a:schemeClr val="dk1"/>
                </a:solidFill>
                <a:latin typeface="Marcellus SC"/>
              </a:rPr>
              <a:t>Noz</a:t>
            </a:r>
            <a:endParaRPr lang="en-US" sz="2400" b="1" dirty="0">
              <a:solidFill>
                <a:schemeClr val="dk1"/>
              </a:solidFill>
              <a:latin typeface="Marcellus SC"/>
            </a:endParaRPr>
          </a:p>
        </p:txBody>
      </p:sp>
      <p:sp>
        <p:nvSpPr>
          <p:cNvPr id="6" name="Google Shape;55;p13"/>
          <p:cNvSpPr txBox="1">
            <a:spLocks/>
          </p:cNvSpPr>
          <p:nvPr/>
        </p:nvSpPr>
        <p:spPr>
          <a:xfrm>
            <a:off x="303571" y="698374"/>
            <a:ext cx="6200951" cy="23073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3"/>
              </a:buClr>
              <a:buSzPts val="2400"/>
              <a:buFont typeface="EB Garamond"/>
              <a:buNone/>
              <a:defRPr sz="2400" b="0" i="0" u="none" strike="noStrike" cap="none">
                <a:solidFill>
                  <a:schemeClr val="accent3"/>
                </a:solidFill>
                <a:latin typeface="EB Garamond"/>
                <a:ea typeface="EB Garamond"/>
                <a:cs typeface="EB Garamond"/>
                <a:sym typeface="EB Garamond"/>
              </a:defRPr>
            </a:lvl1pPr>
            <a:lvl2pPr marL="914400" marR="0" lvl="1"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2pPr>
            <a:lvl3pPr marL="1371600" marR="0" lvl="2"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3pPr>
            <a:lvl4pPr marL="1828800" marR="0" lvl="3"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4pPr>
            <a:lvl5pPr marL="2286000" marR="0" lvl="4"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5pPr>
            <a:lvl6pPr marL="2743200" marR="0" lvl="5"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6pPr>
            <a:lvl7pPr marL="3200400" marR="0" lvl="6"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7pPr>
            <a:lvl8pPr marL="3657600" marR="0" lvl="7"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8pPr>
            <a:lvl9pPr marL="4114800" marR="0" lvl="8" indent="-381000" algn="l" rtl="0">
              <a:lnSpc>
                <a:spcPct val="100000"/>
              </a:lnSpc>
              <a:spcBef>
                <a:spcPts val="0"/>
              </a:spcBef>
              <a:spcAft>
                <a:spcPts val="0"/>
              </a:spcAft>
              <a:buClr>
                <a:schemeClr val="accent3"/>
              </a:buClr>
              <a:buSzPts val="3000"/>
              <a:buFont typeface="EB Garamond"/>
              <a:buNone/>
              <a:defRPr sz="3000" b="0" i="0" u="none" strike="noStrike" cap="none">
                <a:solidFill>
                  <a:schemeClr val="accent3"/>
                </a:solidFill>
                <a:latin typeface="EB Garamond"/>
                <a:ea typeface="EB Garamond"/>
                <a:cs typeface="EB Garamond"/>
                <a:sym typeface="EB Garamond"/>
              </a:defRPr>
            </a:lvl9pPr>
          </a:lstStyle>
          <a:p>
            <a:pPr marL="0" indent="0">
              <a:spcBef>
                <a:spcPts val="600"/>
              </a:spcBef>
              <a:buClr>
                <a:schemeClr val="dk1"/>
              </a:buClr>
              <a:buSzPts val="1100"/>
            </a:pPr>
            <a:r>
              <a:rPr lang="fr-FR" sz="1400" dirty="0">
                <a:solidFill>
                  <a:schemeClr val="tx1"/>
                </a:solidFill>
                <a:latin typeface="Arial"/>
              </a:rPr>
              <a:t>	Fest-Noz est une fête qui a été réalisée pour la première fois en 1950 au centre de Bretagne grâce au </a:t>
            </a:r>
            <a:r>
              <a:rPr lang="fr-FR" sz="1400" dirty="0" err="1">
                <a:solidFill>
                  <a:schemeClr val="tx1"/>
                </a:solidFill>
                <a:latin typeface="Arial"/>
              </a:rPr>
              <a:t>Loeiz</a:t>
            </a:r>
            <a:r>
              <a:rPr lang="fr-FR" sz="1400" dirty="0">
                <a:solidFill>
                  <a:schemeClr val="tx1"/>
                </a:solidFill>
                <a:latin typeface="Arial"/>
              </a:rPr>
              <a:t> Ropars. Il s'agit d'un événement qui est la reine des fêtes de la société agricole. Durant cette fête tout le monde se réjouit à chanter et à danser dans les rythmes de la tradition bretonne et celtique. </a:t>
            </a:r>
          </a:p>
          <a:p>
            <a:pPr marL="0" indent="0">
              <a:spcBef>
                <a:spcPts val="600"/>
              </a:spcBef>
              <a:buClr>
                <a:schemeClr val="dk1"/>
              </a:buClr>
              <a:buSzPts val="1100"/>
            </a:pPr>
            <a:r>
              <a:rPr lang="fr-FR" sz="1400" dirty="0">
                <a:solidFill>
                  <a:schemeClr val="tx1"/>
                </a:solidFill>
                <a:latin typeface="Arial"/>
              </a:rPr>
              <a:t>Dans les années '70 et particulièrement en 1972, Fest-Noz n'était plus limitée au centre mais partout en Bretagne.  Il y a beaucoup d'associations qui organisaient cette fête afin de exprimer leurs sentiments de solidarité entre les résidents de Bretagne ou simplement pour un événement sportif. C’était une mode qui a disparu vers la fin des années 1970. </a:t>
            </a:r>
            <a:endParaRPr lang="el-GR" sz="1400" dirty="0">
              <a:solidFill>
                <a:schemeClr val="tx1"/>
              </a:solidFill>
              <a:latin typeface="Arial"/>
            </a:endParaRPr>
          </a:p>
        </p:txBody>
      </p:sp>
      <p:pic>
        <p:nvPicPr>
          <p:cNvPr id="2" name="Εικόνα 2" descr="Εικόνα που περιέχει κείμενο, άθλημα, άτομο, χορευτής&#10;&#10;Περιγραφή που δημιουργήθηκε αυτόματα">
            <a:extLst>
              <a:ext uri="{FF2B5EF4-FFF2-40B4-BE49-F238E27FC236}">
                <a16:creationId xmlns:a16="http://schemas.microsoft.com/office/drawing/2014/main" id="{5B76395C-FB36-44E4-A7D0-7C7E25BCFB13}"/>
              </a:ext>
            </a:extLst>
          </p:cNvPr>
          <p:cNvPicPr>
            <a:picLocks noChangeAspect="1"/>
          </p:cNvPicPr>
          <p:nvPr/>
        </p:nvPicPr>
        <p:blipFill>
          <a:blip r:embed="rId4"/>
          <a:stretch>
            <a:fillRect/>
          </a:stretch>
        </p:blipFill>
        <p:spPr>
          <a:xfrm rot="1200000">
            <a:off x="6853491" y="1026168"/>
            <a:ext cx="1800225" cy="1800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Εικόνα 3" descr="Εικόνα που περιέχει άτομο, υπαίθριος, άθλημα, χορευτής&#10;&#10;Περιγραφή που δημιουργήθηκε αυτόματα">
            <a:extLst>
              <a:ext uri="{FF2B5EF4-FFF2-40B4-BE49-F238E27FC236}">
                <a16:creationId xmlns:a16="http://schemas.microsoft.com/office/drawing/2014/main" id="{3AF2DC6B-D8EC-4DD6-8CA6-CE5188D0E165}"/>
              </a:ext>
            </a:extLst>
          </p:cNvPr>
          <p:cNvPicPr>
            <a:picLocks noChangeAspect="1"/>
          </p:cNvPicPr>
          <p:nvPr/>
        </p:nvPicPr>
        <p:blipFill>
          <a:blip r:embed="rId5"/>
          <a:stretch>
            <a:fillRect/>
          </a:stretch>
        </p:blipFill>
        <p:spPr>
          <a:xfrm rot="-480000">
            <a:off x="6554532" y="3570431"/>
            <a:ext cx="2398144" cy="886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020C600E-630A-4D9F-A445-3EBE1A069765}"/>
              </a:ext>
            </a:extLst>
          </p:cNvPr>
          <p:cNvSpPr txBox="1"/>
          <p:nvPr/>
        </p:nvSpPr>
        <p:spPr>
          <a:xfrm>
            <a:off x="198344" y="3008672"/>
            <a:ext cx="680714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tx1"/>
                </a:solidFill>
              </a:rPr>
              <a:t>Néanmoins, dans les années 1980 et 1990 les Français ont recherché leurs traditions et ont recréé la fête. Depuis la période 1998-2000 Fest-Noz est organisée dans toute la France avec cent mille visiteurs.  </a:t>
            </a:r>
          </a:p>
          <a:p>
            <a:r>
              <a:rPr lang="fr-FR" b="1" dirty="0">
                <a:solidFill>
                  <a:schemeClr val="tx1"/>
                </a:solidFill>
              </a:rPr>
              <a:t>Le 5 décembre 20l2, l'UNESCO l'a considéré comme un élément du </a:t>
            </a:r>
            <a:endParaRPr lang="el-GR" b="1" dirty="0">
              <a:solidFill>
                <a:schemeClr val="tx1"/>
              </a:solidFill>
            </a:endParaRPr>
          </a:p>
          <a:p>
            <a:pPr lvl="2"/>
            <a:r>
              <a:rPr lang="fr-FR" b="1" dirty="0">
                <a:solidFill>
                  <a:schemeClr val="tx1"/>
                </a:solidFill>
              </a:rPr>
              <a:t>patrimoine culturel immatériel.</a:t>
            </a:r>
          </a:p>
        </p:txBody>
      </p:sp>
      <p:pic>
        <p:nvPicPr>
          <p:cNvPr id="8" name="Εικόνα 7">
            <a:extLst>
              <a:ext uri="{FF2B5EF4-FFF2-40B4-BE49-F238E27FC236}">
                <a16:creationId xmlns:a16="http://schemas.microsoft.com/office/drawing/2014/main" id="{4CF986D1-FBC1-C5A9-C071-520AB71A4433}"/>
              </a:ext>
            </a:extLst>
          </p:cNvPr>
          <p:cNvPicPr>
            <a:picLocks noChangeAspect="1"/>
          </p:cNvPicPr>
          <p:nvPr/>
        </p:nvPicPr>
        <p:blipFill>
          <a:blip r:embed="rId6"/>
          <a:stretch>
            <a:fillRect/>
          </a:stretch>
        </p:blipFill>
        <p:spPr>
          <a:xfrm>
            <a:off x="450009" y="4797894"/>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1" name="Google Shape;231;p3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6</a:t>
            </a:fld>
            <a:endParaRPr/>
          </a:p>
        </p:txBody>
      </p:sp>
      <p:sp>
        <p:nvSpPr>
          <p:cNvPr id="24" name="Google Shape;107;p20"/>
          <p:cNvSpPr txBox="1">
            <a:spLocks/>
          </p:cNvSpPr>
          <p:nvPr/>
        </p:nvSpPr>
        <p:spPr>
          <a:xfrm>
            <a:off x="433725" y="-26175"/>
            <a:ext cx="5511000" cy="89148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dk1"/>
                </a:solidFill>
                <a:latin typeface="Marcellus SC"/>
              </a:rPr>
              <a:t>Le savoir-faire de la culture du mastiha à </a:t>
            </a:r>
            <a:r>
              <a:rPr lang="en-US" sz="2400" b="1" dirty="0" err="1">
                <a:solidFill>
                  <a:schemeClr val="dk1"/>
                </a:solidFill>
                <a:latin typeface="Marcellus SC"/>
              </a:rPr>
              <a:t>l’île</a:t>
            </a:r>
            <a:r>
              <a:rPr lang="en-US" sz="2400" b="1" dirty="0">
                <a:solidFill>
                  <a:schemeClr val="dk1"/>
                </a:solidFill>
                <a:latin typeface="Marcellus SC"/>
              </a:rPr>
              <a:t> de Chios</a:t>
            </a:r>
            <a:endParaRPr lang="el-GR" sz="2400" b="1" dirty="0">
              <a:solidFill>
                <a:schemeClr val="dk1"/>
              </a:solidFill>
              <a:latin typeface="Marcellus SC"/>
            </a:endParaRPr>
          </a:p>
        </p:txBody>
      </p:sp>
      <p:sp>
        <p:nvSpPr>
          <p:cNvPr id="25" name="Google Shape;99;p19"/>
          <p:cNvSpPr txBox="1">
            <a:spLocks noGrp="1"/>
          </p:cNvSpPr>
          <p:nvPr>
            <p:ph type="body" idx="1"/>
          </p:nvPr>
        </p:nvSpPr>
        <p:spPr>
          <a:xfrm>
            <a:off x="324194" y="865306"/>
            <a:ext cx="4674056" cy="4113887"/>
          </a:xfrm>
          <a:prstGeom prst="rect">
            <a:avLst/>
          </a:prstGeom>
        </p:spPr>
        <p:txBody>
          <a:bodyPr spcFirstLastPara="1" wrap="square" lIns="0" tIns="0" rIns="0" bIns="0" anchor="t" anchorCtr="0">
            <a:noAutofit/>
          </a:bodyPr>
          <a:lstStyle/>
          <a:p>
            <a:pPr marL="0" indent="0">
              <a:spcBef>
                <a:spcPts val="600"/>
              </a:spcBef>
            </a:pPr>
            <a:r>
              <a:rPr lang="fr-CA" sz="1600" dirty="0"/>
              <a:t>Située dans la mer Égée au nord-est, l'île est à quelques miles  à côté de la Turquie. 24 villages dans le sud de Chios, appelés </a:t>
            </a:r>
            <a:r>
              <a:rPr lang="fr-CA" sz="1600" i="1" dirty="0" err="1"/>
              <a:t>Mastihohoria</a:t>
            </a:r>
            <a:r>
              <a:rPr lang="fr-CA" sz="1600" dirty="0"/>
              <a:t> qui signifie villages de mastic, ont ainsi contrôlé la production de mastic dans la région depuis l'époque romaine. La production du </a:t>
            </a:r>
            <a:r>
              <a:rPr lang="fr-CA" sz="1600" dirty="0" err="1"/>
              <a:t>mastiha</a:t>
            </a:r>
            <a:r>
              <a:rPr lang="fr-CA" sz="1600" dirty="0"/>
              <a:t> constitue une occupation familiale.</a:t>
            </a:r>
            <a:r>
              <a:rPr lang="fr-CA" sz="1600" b="1" dirty="0"/>
              <a:t> </a:t>
            </a:r>
            <a:r>
              <a:rPr lang="fr-CA" sz="1600" dirty="0"/>
              <a:t>Elle demande un travail</a:t>
            </a:r>
            <a:r>
              <a:rPr lang="fr-CA" sz="1600" b="1" dirty="0"/>
              <a:t> </a:t>
            </a:r>
            <a:r>
              <a:rPr lang="fr-CA" sz="1600" dirty="0"/>
              <a:t>laborieux pour extraire le mastic en été, à différents endroits, le tronc et les branches à l’aide d’outils pointus. À l’époque byzantine, le mastic faisait partie des rares produits de luxe exportables de Constantinople.</a:t>
            </a:r>
            <a:r>
              <a:rPr lang="fr-FR" sz="1600" dirty="0"/>
              <a:t> La culture du mastiha représente un fait social global, autour duquel se sont tissés des réseaux d’entraide et d’alliance. Ces pratiques collectives offrent également l’occasion de perpétuer la mémoire collective, par la narration de vieux contes et histoires.</a:t>
            </a:r>
          </a:p>
          <a:p>
            <a:pPr marL="0" indent="0">
              <a:spcBef>
                <a:spcPts val="600"/>
              </a:spcBef>
            </a:pPr>
            <a:r>
              <a:rPr lang="fr-FR" sz="1600" b="1" dirty="0"/>
              <a:t>La culture du mastiha est inscrite depuis 2014 au patrimoine mondial de l’UNESCO.</a:t>
            </a:r>
            <a:endParaRPr lang="el-GR" sz="1600" b="1" dirty="0"/>
          </a:p>
        </p:txBody>
      </p:sp>
      <p:pic>
        <p:nvPicPr>
          <p:cNvPr id="2" name="Εικόνα 2">
            <a:extLst>
              <a:ext uri="{FF2B5EF4-FFF2-40B4-BE49-F238E27FC236}">
                <a16:creationId xmlns:a16="http://schemas.microsoft.com/office/drawing/2014/main" id="{0C66D1D8-4268-4A47-A25F-0A65A4CF2A9D}"/>
              </a:ext>
            </a:extLst>
          </p:cNvPr>
          <p:cNvPicPr>
            <a:picLocks noChangeAspect="1"/>
          </p:cNvPicPr>
          <p:nvPr/>
        </p:nvPicPr>
        <p:blipFill>
          <a:blip r:embed="rId4"/>
          <a:stretch>
            <a:fillRect/>
          </a:stretch>
        </p:blipFill>
        <p:spPr>
          <a:xfrm>
            <a:off x="5570175" y="657829"/>
            <a:ext cx="2743200" cy="182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Εικόνα 3" descr="Εικόνα που περιέχει έδαφος, υπαίθριος, άτομο, γεύμα&#10;&#10;Περιγραφή που δημιουργήθηκε αυτόματα">
            <a:extLst>
              <a:ext uri="{FF2B5EF4-FFF2-40B4-BE49-F238E27FC236}">
                <a16:creationId xmlns:a16="http://schemas.microsoft.com/office/drawing/2014/main" id="{F2FD254B-3D39-49AF-BCF4-ADB9F8766267}"/>
              </a:ext>
            </a:extLst>
          </p:cNvPr>
          <p:cNvPicPr>
            <a:picLocks noChangeAspect="1"/>
          </p:cNvPicPr>
          <p:nvPr/>
        </p:nvPicPr>
        <p:blipFill>
          <a:blip r:embed="rId5"/>
          <a:stretch>
            <a:fillRect/>
          </a:stretch>
        </p:blipFill>
        <p:spPr>
          <a:xfrm>
            <a:off x="5944725" y="2854926"/>
            <a:ext cx="2743200" cy="18653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66FF0222-294E-4277-A13B-44E5FF6189D9}"/>
              </a:ext>
            </a:extLst>
          </p:cNvPr>
          <p:cNvSpPr txBox="1"/>
          <p:nvPr/>
        </p:nvSpPr>
        <p:spPr>
          <a:xfrm>
            <a:off x="7150894" y="64294"/>
            <a:ext cx="180022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dirty="0" err="1"/>
              <a:t>Aphrodite</a:t>
            </a:r>
            <a:r>
              <a:rPr lang="el-GR" sz="1100" dirty="0"/>
              <a:t> TSOUMOU</a:t>
            </a:r>
          </a:p>
          <a:p>
            <a:r>
              <a:rPr lang="el-GR" sz="1100" dirty="0" err="1"/>
              <a:t>Carmen</a:t>
            </a:r>
            <a:r>
              <a:rPr lang="el-GR" sz="1100" dirty="0"/>
              <a:t> PS</a:t>
            </a:r>
            <a:r>
              <a:rPr lang="fr-CA" sz="1100" dirty="0"/>
              <a:t>Y</a:t>
            </a:r>
            <a:r>
              <a:rPr lang="el-GR" sz="1100" dirty="0"/>
              <a:t>RR</a:t>
            </a:r>
            <a:r>
              <a:rPr lang="fr-CA" sz="1100" dirty="0"/>
              <a:t>I</a:t>
            </a:r>
            <a:endParaRPr lang="el-GR" sz="1100" dirty="0"/>
          </a:p>
        </p:txBody>
      </p:sp>
      <p:pic>
        <p:nvPicPr>
          <p:cNvPr id="6" name="Εικόνα 5">
            <a:extLst>
              <a:ext uri="{FF2B5EF4-FFF2-40B4-BE49-F238E27FC236}">
                <a16:creationId xmlns:a16="http://schemas.microsoft.com/office/drawing/2014/main" id="{68A8B10C-CF36-68DF-7A95-C8AD1E734082}"/>
              </a:ext>
            </a:extLst>
          </p:cNvPr>
          <p:cNvPicPr>
            <a:picLocks noChangeAspect="1"/>
          </p:cNvPicPr>
          <p:nvPr/>
        </p:nvPicPr>
        <p:blipFill>
          <a:blip r:embed="rId6"/>
          <a:stretch>
            <a:fillRect/>
          </a:stretch>
        </p:blipFill>
        <p:spPr>
          <a:xfrm>
            <a:off x="2727401" y="4882950"/>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pic>
        <p:nvPicPr>
          <p:cNvPr id="18" name="Εικόνα 18">
            <a:extLst>
              <a:ext uri="{FF2B5EF4-FFF2-40B4-BE49-F238E27FC236}">
                <a16:creationId xmlns:a16="http://schemas.microsoft.com/office/drawing/2014/main" id="{C22E2D6F-DF9E-5846-834B-985B7F7DCECD}"/>
              </a:ext>
            </a:extLst>
          </p:cNvPr>
          <p:cNvPicPr>
            <a:picLocks noChangeAspect="1"/>
          </p:cNvPicPr>
          <p:nvPr/>
        </p:nvPicPr>
        <p:blipFill>
          <a:blip r:embed="rId4"/>
          <a:stretch>
            <a:fillRect/>
          </a:stretch>
        </p:blipFill>
        <p:spPr>
          <a:xfrm flipV="1">
            <a:off x="4922681" y="4784191"/>
            <a:ext cx="3950517" cy="364636"/>
          </a:xfrm>
          <a:prstGeom prst="rect">
            <a:avLst/>
          </a:prstGeom>
        </p:spPr>
      </p:pic>
      <p:pic>
        <p:nvPicPr>
          <p:cNvPr id="17" name="Εικόνα 17">
            <a:extLst>
              <a:ext uri="{FF2B5EF4-FFF2-40B4-BE49-F238E27FC236}">
                <a16:creationId xmlns:a16="http://schemas.microsoft.com/office/drawing/2014/main" id="{EB157B29-4845-C344-A462-42298F6D7142}"/>
              </a:ext>
            </a:extLst>
          </p:cNvPr>
          <p:cNvPicPr>
            <a:picLocks noChangeAspect="1"/>
          </p:cNvPicPr>
          <p:nvPr/>
        </p:nvPicPr>
        <p:blipFill>
          <a:blip r:embed="rId4"/>
          <a:stretch>
            <a:fillRect/>
          </a:stretch>
        </p:blipFill>
        <p:spPr>
          <a:xfrm flipH="1">
            <a:off x="8873199" y="1545338"/>
            <a:ext cx="270801" cy="3598162"/>
          </a:xfrm>
          <a:prstGeom prst="rect">
            <a:avLst/>
          </a:prstGeom>
        </p:spPr>
      </p:pic>
      <p:pic>
        <p:nvPicPr>
          <p:cNvPr id="16" name="Εικόνα 16">
            <a:extLst>
              <a:ext uri="{FF2B5EF4-FFF2-40B4-BE49-F238E27FC236}">
                <a16:creationId xmlns:a16="http://schemas.microsoft.com/office/drawing/2014/main" id="{25A94FD5-152C-D641-A27C-200EDA59D84C}"/>
              </a:ext>
            </a:extLst>
          </p:cNvPr>
          <p:cNvPicPr>
            <a:picLocks noChangeAspect="1"/>
          </p:cNvPicPr>
          <p:nvPr/>
        </p:nvPicPr>
        <p:blipFill>
          <a:blip r:embed="rId4"/>
          <a:stretch>
            <a:fillRect/>
          </a:stretch>
        </p:blipFill>
        <p:spPr>
          <a:xfrm>
            <a:off x="5311918" y="539539"/>
            <a:ext cx="3831158" cy="4478198"/>
          </a:xfrm>
          <a:prstGeom prst="rect">
            <a:avLst/>
          </a:prstGeom>
        </p:spPr>
      </p:pic>
      <p:sp>
        <p:nvSpPr>
          <p:cNvPr id="172" name="Google Shape;172;p26"/>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7</a:t>
            </a:fld>
            <a:endParaRPr/>
          </a:p>
        </p:txBody>
      </p:sp>
      <p:sp>
        <p:nvSpPr>
          <p:cNvPr id="5" name="Google Shape;107;p20"/>
          <p:cNvSpPr txBox="1">
            <a:spLocks/>
          </p:cNvSpPr>
          <p:nvPr/>
        </p:nvSpPr>
        <p:spPr>
          <a:xfrm>
            <a:off x="299375" y="243415"/>
            <a:ext cx="5788225" cy="2921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2400" b="1" dirty="0">
                <a:solidFill>
                  <a:schemeClr val="dk1"/>
                </a:solidFill>
                <a:latin typeface="Marcellus SC"/>
              </a:rPr>
              <a:t>Le parfum en pays de Grasse</a:t>
            </a:r>
            <a:endParaRPr lang="en-US" sz="2400" b="1" dirty="0">
              <a:solidFill>
                <a:schemeClr val="dk1"/>
              </a:solidFill>
              <a:latin typeface="Marcellus SC"/>
            </a:endParaRPr>
          </a:p>
        </p:txBody>
      </p:sp>
      <p:sp>
        <p:nvSpPr>
          <p:cNvPr id="3" name="Θέση κειμένου 2">
            <a:extLst>
              <a:ext uri="{FF2B5EF4-FFF2-40B4-BE49-F238E27FC236}">
                <a16:creationId xmlns:a16="http://schemas.microsoft.com/office/drawing/2014/main" id="{B7009FBC-715A-DF43-8915-BDDA0F392914}"/>
              </a:ext>
            </a:extLst>
          </p:cNvPr>
          <p:cNvSpPr txBox="1">
            <a:spLocks/>
          </p:cNvSpPr>
          <p:nvPr/>
        </p:nvSpPr>
        <p:spPr>
          <a:xfrm>
            <a:off x="299154" y="654963"/>
            <a:ext cx="5609004" cy="440299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1pPr>
            <a:lvl2pPr marL="914400" marR="0" lvl="1"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2pPr>
            <a:lvl3pPr marL="1371600" marR="0" lvl="2"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3pPr>
            <a:lvl4pPr marL="1828800" marR="0" lvl="3"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4pPr>
            <a:lvl5pPr marL="2286000" marR="0" lvl="4"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5pPr>
            <a:lvl6pPr marL="2743200" marR="0" lvl="5"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6pPr>
            <a:lvl7pPr marL="3200400" marR="0" lvl="6"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7pPr>
            <a:lvl8pPr marL="3657600" marR="0" lvl="7"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8pPr>
            <a:lvl9pPr marL="4114800" marR="0" lvl="8" indent="-381000" algn="l" rtl="0">
              <a:lnSpc>
                <a:spcPct val="100000"/>
              </a:lnSpc>
              <a:spcBef>
                <a:spcPts val="0"/>
              </a:spcBef>
              <a:spcAft>
                <a:spcPts val="0"/>
              </a:spcAft>
              <a:buClr>
                <a:schemeClr val="lt2"/>
              </a:buClr>
              <a:buSzPts val="2400"/>
              <a:buFont typeface="EB Garamond"/>
              <a:buChar char="■"/>
              <a:defRPr sz="2400" b="0" i="0" u="none" strike="noStrike" cap="none">
                <a:solidFill>
                  <a:schemeClr val="dk1"/>
                </a:solidFill>
                <a:latin typeface="EB Garamond"/>
                <a:ea typeface="EB Garamond"/>
                <a:cs typeface="EB Garamond"/>
                <a:sym typeface="EB Garamond"/>
              </a:defRPr>
            </a:lvl9pPr>
          </a:lstStyle>
          <a:p>
            <a:pPr marL="76200" indent="0" algn="just">
              <a:buNone/>
            </a:pPr>
            <a:r>
              <a:rPr lang="fr-FR" sz="1100" b="0" i="0" dirty="0">
                <a:solidFill>
                  <a:srgbClr val="000000"/>
                </a:solidFill>
                <a:effectLst/>
                <a:latin typeface="Arial" panose="020B0604020202020204" pitchFamily="34" charset="0"/>
              </a:rPr>
              <a:t>	</a:t>
            </a:r>
            <a:r>
              <a:rPr lang="fr-FR" sz="1200" b="0" i="0" dirty="0">
                <a:solidFill>
                  <a:srgbClr val="000000"/>
                </a:solidFill>
                <a:effectLst/>
                <a:latin typeface="Arial" panose="020B0604020202020204" pitchFamily="34" charset="0"/>
              </a:rPr>
              <a:t>Les savoir-faire liés au parfum en Pays de Grasse recouvrent trois aspects différents : la culture de la plante à parfum ; la connaissance des matières premières et leur transformation ; et l’art de composer le parfum. La pratique réunit de multiples groupes et communautés au sein de l’Association du patrimoine vivant du Pays de Grasse. Pratiquées depuis au moins le XVIe siècle, la culture des plantes à parfum et leur transformation ainsi que la création d’assemblages odorants se sont développées en Pays de Grasse dans un environnement artisanal longtemps dominé par la tannerie. La culture des plantes à parfum mobilise de multiples compétences et connaissances liées à la nature, aux sols, au climat, à la biologie, à la physiologie végétale et aux pratiques horticoles, ainsi qu’à des techniques spécifiques telles que les méthodes d’extraction et de distillation hydraulique. Les habitants de Grasse se sont approprié ces techniques et ont contribué à les perfectionner. Outre les compétences techniques, l’art fait également appel à l’imagination, la mémoire et la créativité. Le parfum tisse des liens sociaux et constitue une importante source de travail saisonnier. Les connaissances associées sont essentiellement transmises de façon informelle à travers un long apprentissage qui se déroule encore principalement au sein des parfumeries. Toutefois, au cours des dernières décennies, la normalisation de l’apprentissage s’est développée avec des enseignements formalisés.</a:t>
            </a:r>
          </a:p>
          <a:p>
            <a:pPr marL="76200" indent="0" algn="just">
              <a:buNone/>
            </a:pPr>
            <a:r>
              <a:rPr lang="fr-FR" sz="1200" b="1" i="0" dirty="0">
                <a:solidFill>
                  <a:srgbClr val="000000"/>
                </a:solidFill>
                <a:effectLst/>
                <a:latin typeface="Arial" panose="020B0604020202020204" pitchFamily="34" charset="0"/>
              </a:rPr>
              <a:t>Inscrit en 2018 sur la </a:t>
            </a:r>
            <a:r>
              <a:rPr lang="fr-FR" sz="1200" b="1" dirty="0">
                <a:solidFill>
                  <a:srgbClr val="000000"/>
                </a:solidFill>
                <a:latin typeface="Arial" panose="020B0604020202020204" pitchFamily="34" charset="0"/>
              </a:rPr>
              <a:t>l</a:t>
            </a:r>
            <a:r>
              <a:rPr lang="fr-FR" sz="1200" b="1" i="0" dirty="0">
                <a:solidFill>
                  <a:srgbClr val="000000"/>
                </a:solidFill>
                <a:effectLst/>
                <a:latin typeface="Arial" panose="020B0604020202020204" pitchFamily="34" charset="0"/>
              </a:rPr>
              <a:t>iste représentative du patrimoine culturel immatériel de </a:t>
            </a:r>
            <a:r>
              <a:rPr lang="fr-CA" sz="1200" b="1" i="0" dirty="0">
                <a:solidFill>
                  <a:srgbClr val="000000"/>
                </a:solidFill>
                <a:effectLst/>
                <a:latin typeface="Arial" panose="020B0604020202020204" pitchFamily="34" charset="0"/>
              </a:rPr>
              <a:t>l’UNESCO</a:t>
            </a:r>
            <a:r>
              <a:rPr lang="fr-FR" sz="1200" b="1" i="0" dirty="0">
                <a:solidFill>
                  <a:srgbClr val="000000"/>
                </a:solidFill>
                <a:effectLst/>
                <a:latin typeface="Arial" panose="020B0604020202020204" pitchFamily="34" charset="0"/>
              </a:rPr>
              <a:t>.</a:t>
            </a:r>
          </a:p>
          <a:p>
            <a:pPr marL="76200" indent="0">
              <a:buNone/>
            </a:pPr>
            <a:br>
              <a:rPr lang="fr-FR" sz="1100" b="0" i="0" dirty="0">
                <a:solidFill>
                  <a:srgbClr val="414042"/>
                </a:solidFill>
                <a:effectLst/>
                <a:latin typeface="Arial" panose="020B0604020202020204" pitchFamily="34" charset="0"/>
              </a:rPr>
            </a:br>
            <a:endParaRPr lang="el-GR" sz="1400" dirty="0">
              <a:solidFill>
                <a:schemeClr val="bg1">
                  <a:lumMod val="10000"/>
                </a:schemeClr>
              </a:solidFill>
              <a:latin typeface="+mn-lt"/>
              <a:ea typeface="Times New Roman" panose="02020603050405020304" pitchFamily="18" charset="0"/>
              <a:cs typeface="Times New Roman" panose="02020603050405020304" pitchFamily="18" charset="0"/>
            </a:endParaRPr>
          </a:p>
        </p:txBody>
      </p:sp>
      <p:pic>
        <p:nvPicPr>
          <p:cNvPr id="11" name="Εικόνα 10">
            <a:extLst>
              <a:ext uri="{FF2B5EF4-FFF2-40B4-BE49-F238E27FC236}">
                <a16:creationId xmlns:a16="http://schemas.microsoft.com/office/drawing/2014/main" id="{1A4C2331-53C8-5D40-A507-DC3C007953CE}"/>
              </a:ext>
            </a:extLst>
          </p:cNvPr>
          <p:cNvPicPr>
            <a:picLocks noChangeAspect="1"/>
          </p:cNvPicPr>
          <p:nvPr/>
        </p:nvPicPr>
        <p:blipFill>
          <a:blip r:embed="rId5"/>
          <a:stretch>
            <a:fillRect/>
          </a:stretch>
        </p:blipFill>
        <p:spPr>
          <a:xfrm rot="21101551">
            <a:off x="6162863" y="1873494"/>
            <a:ext cx="2129267" cy="1671526"/>
          </a:xfrm>
          <a:prstGeom prst="rect">
            <a:avLst/>
          </a:prstGeom>
          <a:ln>
            <a:noFill/>
          </a:ln>
          <a:effectLst>
            <a:softEdge rad="112500"/>
          </a:effectLst>
        </p:spPr>
      </p:pic>
      <p:pic>
        <p:nvPicPr>
          <p:cNvPr id="14" name="Εικόνα 13">
            <a:extLst>
              <a:ext uri="{FF2B5EF4-FFF2-40B4-BE49-F238E27FC236}">
                <a16:creationId xmlns:a16="http://schemas.microsoft.com/office/drawing/2014/main" id="{CE729C39-47C5-D34B-BEC5-DFE5FAD34924}"/>
              </a:ext>
            </a:extLst>
          </p:cNvPr>
          <p:cNvPicPr>
            <a:picLocks noChangeAspect="1"/>
          </p:cNvPicPr>
          <p:nvPr/>
        </p:nvPicPr>
        <p:blipFill>
          <a:blip r:embed="rId6"/>
          <a:stretch>
            <a:fillRect/>
          </a:stretch>
        </p:blipFill>
        <p:spPr>
          <a:xfrm rot="418519">
            <a:off x="6677399" y="3418253"/>
            <a:ext cx="2129267" cy="1424805"/>
          </a:xfrm>
          <a:prstGeom prst="rect">
            <a:avLst/>
          </a:prstGeom>
          <a:ln>
            <a:noFill/>
          </a:ln>
          <a:effectLst>
            <a:softEdge rad="112500"/>
          </a:effectLst>
        </p:spPr>
      </p:pic>
      <p:sp>
        <p:nvSpPr>
          <p:cNvPr id="2" name="TextBox 1">
            <a:extLst>
              <a:ext uri="{FF2B5EF4-FFF2-40B4-BE49-F238E27FC236}">
                <a16:creationId xmlns:a16="http://schemas.microsoft.com/office/drawing/2014/main" id="{A6791A25-58D5-49EE-9DAE-28F398B6C189}"/>
              </a:ext>
            </a:extLst>
          </p:cNvPr>
          <p:cNvSpPr txBox="1"/>
          <p:nvPr/>
        </p:nvSpPr>
        <p:spPr>
          <a:xfrm>
            <a:off x="5715000" y="2741"/>
            <a:ext cx="34586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100" dirty="0"/>
              <a:t>                              </a:t>
            </a:r>
            <a:r>
              <a:rPr lang="el-GR" sz="1100" dirty="0" err="1"/>
              <a:t>Stella</a:t>
            </a:r>
            <a:r>
              <a:rPr lang="el-GR" sz="1100" dirty="0"/>
              <a:t> SKOUROLIAKOU</a:t>
            </a:r>
            <a:r>
              <a:rPr lang="fr-CA" sz="1100" dirty="0"/>
              <a:t>  </a:t>
            </a:r>
            <a:endParaRPr lang="el-GR" sz="1100" dirty="0"/>
          </a:p>
        </p:txBody>
      </p:sp>
      <p:sp>
        <p:nvSpPr>
          <p:cNvPr id="4" name="TextBox 3">
            <a:extLst>
              <a:ext uri="{FF2B5EF4-FFF2-40B4-BE49-F238E27FC236}">
                <a16:creationId xmlns:a16="http://schemas.microsoft.com/office/drawing/2014/main" id="{B8897263-F3A7-487A-9799-A6B1C00AC740}"/>
              </a:ext>
            </a:extLst>
          </p:cNvPr>
          <p:cNvSpPr txBox="1"/>
          <p:nvPr/>
        </p:nvSpPr>
        <p:spPr>
          <a:xfrm>
            <a:off x="8197952" y="-611136"/>
            <a:ext cx="183371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a:p>
        </p:txBody>
      </p:sp>
      <p:pic>
        <p:nvPicPr>
          <p:cNvPr id="8" name="Εικόνα 7">
            <a:extLst>
              <a:ext uri="{FF2B5EF4-FFF2-40B4-BE49-F238E27FC236}">
                <a16:creationId xmlns:a16="http://schemas.microsoft.com/office/drawing/2014/main" id="{982EC149-037E-8342-B117-096FBAC0C77F}"/>
              </a:ext>
            </a:extLst>
          </p:cNvPr>
          <p:cNvPicPr>
            <a:picLocks noChangeAspect="1"/>
          </p:cNvPicPr>
          <p:nvPr/>
        </p:nvPicPr>
        <p:blipFill>
          <a:blip r:embed="rId7"/>
          <a:stretch>
            <a:fillRect/>
          </a:stretch>
        </p:blipFill>
        <p:spPr>
          <a:xfrm rot="333745">
            <a:off x="6659646" y="367880"/>
            <a:ext cx="2129267" cy="1545812"/>
          </a:xfrm>
          <a:prstGeom prst="rect">
            <a:avLst/>
          </a:prstGeom>
          <a:ln>
            <a:noFill/>
          </a:ln>
          <a:effectLst>
            <a:softEdge rad="112500"/>
          </a:effectLst>
        </p:spPr>
      </p:pic>
      <p:pic>
        <p:nvPicPr>
          <p:cNvPr id="7" name="Εικόνα 6">
            <a:extLst>
              <a:ext uri="{FF2B5EF4-FFF2-40B4-BE49-F238E27FC236}">
                <a16:creationId xmlns:a16="http://schemas.microsoft.com/office/drawing/2014/main" id="{E061A615-6ADF-5F19-EC37-610F94328F7C}"/>
              </a:ext>
            </a:extLst>
          </p:cNvPr>
          <p:cNvPicPr>
            <a:picLocks noChangeAspect="1"/>
          </p:cNvPicPr>
          <p:nvPr/>
        </p:nvPicPr>
        <p:blipFill>
          <a:blip r:embed="rId8"/>
          <a:stretch>
            <a:fillRect/>
          </a:stretch>
        </p:blipFill>
        <p:spPr>
          <a:xfrm>
            <a:off x="2756253" y="4778714"/>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83" name="Google Shape;183;p2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8</a:t>
            </a:fld>
            <a:endParaRPr/>
          </a:p>
        </p:txBody>
      </p:sp>
      <p:sp>
        <p:nvSpPr>
          <p:cNvPr id="10" name="Google Shape;99;p19"/>
          <p:cNvSpPr txBox="1">
            <a:spLocks/>
          </p:cNvSpPr>
          <p:nvPr/>
        </p:nvSpPr>
        <p:spPr>
          <a:xfrm>
            <a:off x="365464" y="1006307"/>
            <a:ext cx="5273058" cy="305485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fr-BE" dirty="0">
                <a:solidFill>
                  <a:schemeClr val="bg2">
                    <a:lumMod val="10000"/>
                  </a:schemeClr>
                </a:solidFill>
                <a:effectLst/>
                <a:ea typeface="Abadi Extra Light" pitchFamily="2" charset="0"/>
                <a:cs typeface="Times New Roman"/>
              </a:rPr>
              <a:t>	Le carnaval de Granville est une fête qui dure 4 jours après Mardi-gras , à laquelle participent les membres de la communauté et habitants des communes voisines. Le carnaval est ouvert par le maire avec la tradition </a:t>
            </a:r>
            <a:r>
              <a:rPr lang="fr-BE" dirty="0">
                <a:solidFill>
                  <a:schemeClr val="bg2">
                    <a:lumMod val="10000"/>
                  </a:schemeClr>
                </a:solidFill>
                <a:effectLst/>
                <a:ea typeface="Abadi Extra Light" pitchFamily="2" charset="0"/>
              </a:rPr>
              <a:t>des clés de la cité au Roi carnaval </a:t>
            </a:r>
            <a:r>
              <a:rPr lang="fr-BE" dirty="0">
                <a:solidFill>
                  <a:schemeClr val="bg2">
                    <a:lumMod val="10000"/>
                  </a:schemeClr>
                </a:solidFill>
                <a:ea typeface="Abadi Extra Light" pitchFamily="2" charset="0"/>
              </a:rPr>
              <a:t>(une figure en papier </a:t>
            </a:r>
            <a:r>
              <a:rPr lang="fr-BE" dirty="0">
                <a:solidFill>
                  <a:schemeClr val="bg2">
                    <a:lumMod val="10000"/>
                  </a:schemeClr>
                </a:solidFill>
                <a:effectLst/>
                <a:ea typeface="Abadi Extra Light" pitchFamily="2" charset="0"/>
              </a:rPr>
              <a:t>mâché). Dans le carnaval, il y a aussi des chars </a:t>
            </a:r>
            <a:r>
              <a:rPr lang="fr-BE" dirty="0">
                <a:solidFill>
                  <a:schemeClr val="bg2">
                    <a:lumMod val="10000"/>
                  </a:schemeClr>
                </a:solidFill>
                <a:ea typeface="Abadi Extra Light" pitchFamily="2" charset="0"/>
              </a:rPr>
              <a:t>ponctués</a:t>
            </a:r>
            <a:r>
              <a:rPr lang="fr-BE" dirty="0">
                <a:solidFill>
                  <a:schemeClr val="bg2">
                    <a:lumMod val="10000"/>
                  </a:schemeClr>
                </a:solidFill>
                <a:effectLst/>
                <a:ea typeface="Abadi Extra Light" pitchFamily="2" charset="0"/>
              </a:rPr>
              <a:t> de fanfares. La prépar</a:t>
            </a:r>
            <a:r>
              <a:rPr lang="fr-BE" dirty="0">
                <a:solidFill>
                  <a:schemeClr val="bg2">
                    <a:lumMod val="10000"/>
                  </a:schemeClr>
                </a:solidFill>
                <a:ea typeface="Abadi Extra Light" pitchFamily="2" charset="0"/>
              </a:rPr>
              <a:t>ation</a:t>
            </a:r>
            <a:r>
              <a:rPr lang="fr-BE" dirty="0">
                <a:solidFill>
                  <a:schemeClr val="bg2">
                    <a:lumMod val="10000"/>
                  </a:schemeClr>
                </a:solidFill>
                <a:effectLst/>
                <a:ea typeface="Abadi Extra Light" pitchFamily="2" charset="0"/>
              </a:rPr>
              <a:t> pour</a:t>
            </a:r>
            <a:r>
              <a:rPr lang="fr-BE" dirty="0">
                <a:solidFill>
                  <a:schemeClr val="bg2">
                    <a:lumMod val="10000"/>
                  </a:schemeClr>
                </a:solidFill>
                <a:ea typeface="Abadi Extra Light" pitchFamily="2" charset="0"/>
              </a:rPr>
              <a:t> </a:t>
            </a:r>
            <a:r>
              <a:rPr lang="fr-BE" dirty="0">
                <a:solidFill>
                  <a:schemeClr val="bg2">
                    <a:lumMod val="10000"/>
                  </a:schemeClr>
                </a:solidFill>
                <a:effectLst/>
                <a:ea typeface="Abadi Extra Light" pitchFamily="2" charset="0"/>
              </a:rPr>
              <a:t> cette fête demande 6 mois et deux mille cinq-cents carnavaliers pour créer des modules. De plus, pendant le carnaval, chaque carnavalier appartient à </a:t>
            </a:r>
            <a:r>
              <a:rPr lang="fr-BE" dirty="0">
                <a:solidFill>
                  <a:schemeClr val="bg2">
                    <a:lumMod val="10000"/>
                  </a:schemeClr>
                </a:solidFill>
                <a:ea typeface="Abadi Extra Light" pitchFamily="2" charset="0"/>
              </a:rPr>
              <a:t>un</a:t>
            </a:r>
            <a:r>
              <a:rPr lang="fr-BE" dirty="0">
                <a:solidFill>
                  <a:schemeClr val="bg2">
                    <a:lumMod val="10000"/>
                  </a:schemeClr>
                </a:solidFill>
                <a:effectLst/>
                <a:ea typeface="Abadi Extra Light" pitchFamily="2" charset="0"/>
              </a:rPr>
              <a:t> </a:t>
            </a:r>
            <a:r>
              <a:rPr lang="fr-BE" dirty="0">
                <a:solidFill>
                  <a:schemeClr val="bg2">
                    <a:lumMod val="10000"/>
                  </a:schemeClr>
                </a:solidFill>
                <a:ea typeface="Abadi Extra Light" pitchFamily="2" charset="0"/>
              </a:rPr>
              <a:t>comité</a:t>
            </a:r>
            <a:r>
              <a:rPr lang="fr-BE" dirty="0">
                <a:solidFill>
                  <a:schemeClr val="bg2">
                    <a:lumMod val="10000"/>
                  </a:schemeClr>
                </a:solidFill>
                <a:effectLst/>
                <a:ea typeface="Abadi Extra Light" pitchFamily="2" charset="0"/>
              </a:rPr>
              <a:t> </a:t>
            </a:r>
            <a:r>
              <a:rPr lang="fr-BE" dirty="0">
                <a:solidFill>
                  <a:schemeClr val="bg2">
                    <a:lumMod val="10000"/>
                  </a:schemeClr>
                </a:solidFill>
                <a:ea typeface="Abadi Extra Light" pitchFamily="2" charset="0"/>
              </a:rPr>
              <a:t>représentant </a:t>
            </a:r>
            <a:r>
              <a:rPr lang="fr-BE" dirty="0">
                <a:solidFill>
                  <a:schemeClr val="bg2">
                    <a:lumMod val="10000"/>
                  </a:schemeClr>
                </a:solidFill>
                <a:effectLst/>
                <a:ea typeface="Abadi Extra Light" pitchFamily="2" charset="0"/>
              </a:rPr>
              <a:t> un quartier de ville où un groupe des amis. Le plus intéressant est qu’ il y a des </a:t>
            </a:r>
            <a:r>
              <a:rPr lang="fr-BE" dirty="0">
                <a:solidFill>
                  <a:schemeClr val="bg2">
                    <a:lumMod val="10000"/>
                  </a:schemeClr>
                </a:solidFill>
                <a:ea typeface="Abadi Extra Light" pitchFamily="2" charset="0"/>
              </a:rPr>
              <a:t>différents âges </a:t>
            </a:r>
            <a:r>
              <a:rPr lang="fr-BE" dirty="0">
                <a:solidFill>
                  <a:schemeClr val="bg2">
                    <a:lumMod val="10000"/>
                  </a:schemeClr>
                </a:solidFill>
                <a:effectLst/>
                <a:ea typeface="Abadi Extra Light" pitchFamily="2" charset="0"/>
              </a:rPr>
              <a:t> qui participent dans ce projet et les participants font une nuit d‘intrigues pour leurs costumes. A la fin de la nuit, le roi est jugé et brulé dans le port.</a:t>
            </a:r>
            <a:r>
              <a:rPr lang="fr-BE" dirty="0">
                <a:solidFill>
                  <a:schemeClr val="bg2">
                    <a:lumMod val="10000"/>
                  </a:schemeClr>
                </a:solidFill>
                <a:ea typeface="Abadi Extra Light" pitchFamily="2" charset="0"/>
              </a:rPr>
              <a:t> </a:t>
            </a:r>
            <a:r>
              <a:rPr lang="fr-BE" dirty="0">
                <a:solidFill>
                  <a:schemeClr val="bg2">
                    <a:lumMod val="10000"/>
                  </a:schemeClr>
                </a:solidFill>
                <a:effectLst/>
                <a:ea typeface="Abadi Extra Light" pitchFamily="2" charset="0"/>
              </a:rPr>
              <a:t>Ce carnaval a 100000 </a:t>
            </a:r>
            <a:r>
              <a:rPr lang="fr-BE" dirty="0">
                <a:solidFill>
                  <a:schemeClr val="bg2">
                    <a:lumMod val="10000"/>
                  </a:schemeClr>
                </a:solidFill>
                <a:ea typeface="Abadi Extra Light" pitchFamily="2" charset="0"/>
              </a:rPr>
              <a:t>spectateurs</a:t>
            </a:r>
            <a:r>
              <a:rPr lang="fr-BE" dirty="0">
                <a:solidFill>
                  <a:schemeClr val="bg2">
                    <a:lumMod val="10000"/>
                  </a:schemeClr>
                </a:solidFill>
                <a:effectLst/>
                <a:ea typeface="Abadi Extra Light" pitchFamily="2" charset="0"/>
              </a:rPr>
              <a:t> chaque </a:t>
            </a:r>
            <a:r>
              <a:rPr lang="fr-BE" dirty="0">
                <a:solidFill>
                  <a:schemeClr val="bg2">
                    <a:lumMod val="10000"/>
                  </a:schemeClr>
                </a:solidFill>
                <a:ea typeface="Abadi Extra Light" pitchFamily="2" charset="0"/>
              </a:rPr>
              <a:t>ann</a:t>
            </a:r>
            <a:r>
              <a:rPr lang="fr-BE" dirty="0">
                <a:solidFill>
                  <a:schemeClr val="bg2">
                    <a:lumMod val="10000"/>
                  </a:schemeClr>
                </a:solidFill>
              </a:rPr>
              <a:t>ée</a:t>
            </a:r>
            <a:r>
              <a:rPr lang="fr-BE" b="0" dirty="0">
                <a:solidFill>
                  <a:schemeClr val="bg2">
                    <a:lumMod val="10000"/>
                  </a:schemeClr>
                </a:solidFill>
                <a:effectLst/>
              </a:rPr>
              <a:t>. Le but de cette fête est l’unité communautaire et le sentiment d’appartenance. C’est la raison pour laquelle </a:t>
            </a:r>
            <a:r>
              <a:rPr lang="fr-BE" dirty="0">
                <a:solidFill>
                  <a:schemeClr val="bg2">
                    <a:lumMod val="10000"/>
                  </a:schemeClr>
                </a:solidFill>
              </a:rPr>
              <a:t>tout le monde</a:t>
            </a:r>
            <a:r>
              <a:rPr lang="fr-BE" b="0" dirty="0">
                <a:solidFill>
                  <a:schemeClr val="bg2">
                    <a:lumMod val="10000"/>
                  </a:schemeClr>
                </a:solidFill>
                <a:effectLst/>
              </a:rPr>
              <a:t> </a:t>
            </a:r>
            <a:r>
              <a:rPr lang="fr-BE" dirty="0">
                <a:solidFill>
                  <a:schemeClr val="bg2">
                    <a:lumMod val="10000"/>
                  </a:schemeClr>
                </a:solidFill>
              </a:rPr>
              <a:t>aime</a:t>
            </a:r>
            <a:r>
              <a:rPr lang="fr-BE" b="0" dirty="0">
                <a:solidFill>
                  <a:schemeClr val="bg2">
                    <a:lumMod val="10000"/>
                  </a:schemeClr>
                </a:solidFill>
                <a:effectLst/>
              </a:rPr>
              <a:t> le carnaval de Granville !</a:t>
            </a:r>
            <a:r>
              <a:rPr lang="fr-BE" dirty="0">
                <a:solidFill>
                  <a:schemeClr val="bg2">
                    <a:lumMod val="10000"/>
                  </a:schemeClr>
                </a:solidFill>
              </a:rPr>
              <a:t>  </a:t>
            </a:r>
            <a:endParaRPr lang="fr-BE" b="0" dirty="0">
              <a:solidFill>
                <a:schemeClr val="bg2">
                  <a:lumMod val="10000"/>
                </a:schemeClr>
              </a:solidFill>
              <a:effectLst/>
            </a:endParaRPr>
          </a:p>
          <a:p>
            <a:pPr algn="r">
              <a:spcBef>
                <a:spcPts val="600"/>
              </a:spcBef>
            </a:pPr>
            <a:r>
              <a:rPr lang="fr-BE" sz="1200" dirty="0">
                <a:solidFill>
                  <a:schemeClr val="bg2">
                    <a:lumMod val="10000"/>
                  </a:schemeClr>
                </a:solidFill>
                <a:ea typeface="Abadi Extra Light" pitchFamily="2" charset="0"/>
              </a:rPr>
              <a:t>(à suivre…)</a:t>
            </a:r>
          </a:p>
          <a:p>
            <a:pPr>
              <a:spcBef>
                <a:spcPts val="600"/>
              </a:spcBef>
            </a:pPr>
            <a:r>
              <a:rPr lang="en-US" i="1" dirty="0">
                <a:solidFill>
                  <a:schemeClr val="bg2">
                    <a:lumMod val="10000"/>
                  </a:schemeClr>
                </a:solidFill>
                <a:ea typeface="Abadi Extra Light" pitchFamily="2" charset="0"/>
              </a:rPr>
              <a:t>   </a:t>
            </a:r>
            <a:endParaRPr lang="en-US" i="1" dirty="0">
              <a:solidFill>
                <a:schemeClr val="bg2">
                  <a:lumMod val="10000"/>
                </a:schemeClr>
              </a:solidFill>
              <a:effectLst/>
              <a:ea typeface="Abadi Extra Light" pitchFamily="2" charset="0"/>
            </a:endParaRPr>
          </a:p>
        </p:txBody>
      </p:sp>
      <p:pic>
        <p:nvPicPr>
          <p:cNvPr id="5" name="Picture 4">
            <a:extLst>
              <a:ext uri="{FF2B5EF4-FFF2-40B4-BE49-F238E27FC236}">
                <a16:creationId xmlns:a16="http://schemas.microsoft.com/office/drawing/2014/main" id="{6A9A0074-A3D6-614C-A7D9-A0EC114F2956}"/>
              </a:ext>
            </a:extLst>
          </p:cNvPr>
          <p:cNvPicPr>
            <a:picLocks noChangeAspect="1"/>
          </p:cNvPicPr>
          <p:nvPr/>
        </p:nvPicPr>
        <p:blipFill>
          <a:blip r:embed="rId4"/>
          <a:stretch>
            <a:fillRect/>
          </a:stretch>
        </p:blipFill>
        <p:spPr>
          <a:xfrm>
            <a:off x="6122531" y="606029"/>
            <a:ext cx="2733750" cy="1952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6B0B32C-44A0-4AF7-8221-442C1F950879}"/>
              </a:ext>
            </a:extLst>
          </p:cNvPr>
          <p:cNvSpPr txBox="1"/>
          <p:nvPr/>
        </p:nvSpPr>
        <p:spPr>
          <a:xfrm>
            <a:off x="742950" y="224200"/>
            <a:ext cx="46362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2400" b="1" dirty="0" err="1">
                <a:solidFill>
                  <a:schemeClr val="dk1"/>
                </a:solidFill>
                <a:latin typeface="Marcellus SC"/>
              </a:rPr>
              <a:t>Le</a:t>
            </a:r>
            <a:r>
              <a:rPr lang="el-GR" sz="2400" b="1" dirty="0">
                <a:solidFill>
                  <a:schemeClr val="dk1"/>
                </a:solidFill>
                <a:latin typeface="Marcellus SC"/>
              </a:rPr>
              <a:t> </a:t>
            </a:r>
            <a:r>
              <a:rPr lang="el-GR" sz="2400" b="1" dirty="0" err="1">
                <a:solidFill>
                  <a:schemeClr val="dk1"/>
                </a:solidFill>
                <a:latin typeface="Marcellus SC"/>
              </a:rPr>
              <a:t>carnaval</a:t>
            </a:r>
            <a:r>
              <a:rPr lang="el-GR" sz="2400" b="1" dirty="0">
                <a:solidFill>
                  <a:schemeClr val="dk1"/>
                </a:solidFill>
                <a:latin typeface="Marcellus SC"/>
              </a:rPr>
              <a:t> de </a:t>
            </a:r>
            <a:r>
              <a:rPr lang="el-GR" sz="2400" b="1" dirty="0" err="1">
                <a:solidFill>
                  <a:schemeClr val="dk1"/>
                </a:solidFill>
                <a:latin typeface="Marcellus SC"/>
              </a:rPr>
              <a:t>Granville</a:t>
            </a:r>
            <a:endParaRPr lang="el-GR" sz="2400" b="1" dirty="0">
              <a:solidFill>
                <a:schemeClr val="dk1"/>
              </a:solidFill>
              <a:latin typeface="Marcellus SC"/>
            </a:endParaRPr>
          </a:p>
        </p:txBody>
      </p:sp>
      <p:pic>
        <p:nvPicPr>
          <p:cNvPr id="6" name="Picture 5">
            <a:extLst>
              <a:ext uri="{FF2B5EF4-FFF2-40B4-BE49-F238E27FC236}">
                <a16:creationId xmlns:a16="http://schemas.microsoft.com/office/drawing/2014/main" id="{E782F37A-63FE-F24C-8F6C-F68247EBCA12}"/>
              </a:ext>
            </a:extLst>
          </p:cNvPr>
          <p:cNvPicPr>
            <a:picLocks noChangeAspect="1"/>
          </p:cNvPicPr>
          <p:nvPr/>
        </p:nvPicPr>
        <p:blipFill>
          <a:blip r:embed="rId5"/>
          <a:stretch>
            <a:fillRect/>
          </a:stretch>
        </p:blipFill>
        <p:spPr>
          <a:xfrm>
            <a:off x="6093512" y="2790233"/>
            <a:ext cx="2791788" cy="1861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D04DDBC-C196-DEA9-9C7E-83AC2476A35E}"/>
              </a:ext>
            </a:extLst>
          </p:cNvPr>
          <p:cNvSpPr txBox="1"/>
          <p:nvPr/>
        </p:nvSpPr>
        <p:spPr>
          <a:xfrm>
            <a:off x="5779294" y="224201"/>
            <a:ext cx="3106006" cy="276999"/>
          </a:xfrm>
          <a:prstGeom prst="rect">
            <a:avLst/>
          </a:prstGeom>
          <a:noFill/>
        </p:spPr>
        <p:txBody>
          <a:bodyPr wrap="square">
            <a:spAutoFit/>
          </a:bodyPr>
          <a:lstStyle/>
          <a:p>
            <a:r>
              <a:rPr lang="en-US" sz="1200" dirty="0"/>
              <a:t>Jeanne DAMIANAKI – </a:t>
            </a:r>
            <a:r>
              <a:rPr lang="en-US" sz="1200" dirty="0" err="1"/>
              <a:t>Elliane</a:t>
            </a:r>
            <a:r>
              <a:rPr lang="en-US" sz="1200" dirty="0"/>
              <a:t> LAZARIDOU</a:t>
            </a:r>
          </a:p>
        </p:txBody>
      </p:sp>
      <p:pic>
        <p:nvPicPr>
          <p:cNvPr id="4" name="Εικόνα 3">
            <a:extLst>
              <a:ext uri="{FF2B5EF4-FFF2-40B4-BE49-F238E27FC236}">
                <a16:creationId xmlns:a16="http://schemas.microsoft.com/office/drawing/2014/main" id="{DB12492C-67FA-71DC-F090-4989FF47C8A1}"/>
              </a:ext>
            </a:extLst>
          </p:cNvPr>
          <p:cNvPicPr>
            <a:picLocks noChangeAspect="1"/>
          </p:cNvPicPr>
          <p:nvPr/>
        </p:nvPicPr>
        <p:blipFill>
          <a:blip r:embed="rId6"/>
          <a:stretch>
            <a:fillRect/>
          </a:stretch>
        </p:blipFill>
        <p:spPr>
          <a:xfrm>
            <a:off x="2777407" y="4836382"/>
            <a:ext cx="6303810" cy="298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D508-9498-40B6-ADF1-E3FCF5680C32}"/>
              </a:ext>
            </a:extLst>
          </p:cNvPr>
          <p:cNvSpPr>
            <a:spLocks noGrp="1"/>
          </p:cNvSpPr>
          <p:nvPr>
            <p:ph type="title"/>
          </p:nvPr>
        </p:nvSpPr>
        <p:spPr>
          <a:xfrm>
            <a:off x="2021893" y="423505"/>
            <a:ext cx="5511000" cy="775500"/>
          </a:xfrm>
        </p:spPr>
        <p:txBody>
          <a:bodyPr/>
          <a:lstStyle/>
          <a:p>
            <a:r>
              <a:rPr lang="en-GB" b="1" dirty="0"/>
              <a:t>Le Carnaval de Granville</a:t>
            </a:r>
            <a:endParaRPr lang="en-US" b="1" dirty="0"/>
          </a:p>
        </p:txBody>
      </p:sp>
      <p:sp>
        <p:nvSpPr>
          <p:cNvPr id="3" name="Text Placeholder 2">
            <a:extLst>
              <a:ext uri="{FF2B5EF4-FFF2-40B4-BE49-F238E27FC236}">
                <a16:creationId xmlns:a16="http://schemas.microsoft.com/office/drawing/2014/main" id="{2FBFD3EB-5F4E-4420-BBE8-7CC98F17E6B4}"/>
              </a:ext>
            </a:extLst>
          </p:cNvPr>
          <p:cNvSpPr>
            <a:spLocks noGrp="1"/>
          </p:cNvSpPr>
          <p:nvPr>
            <p:ph type="body" idx="1"/>
          </p:nvPr>
        </p:nvSpPr>
        <p:spPr>
          <a:xfrm>
            <a:off x="36683" y="1485272"/>
            <a:ext cx="5601237" cy="3436792"/>
          </a:xfrm>
        </p:spPr>
        <p:txBody>
          <a:bodyPr/>
          <a:lstStyle/>
          <a:p>
            <a:r>
              <a:rPr lang="en-GB" sz="1800" dirty="0"/>
              <a:t>A </a:t>
            </a:r>
            <a:r>
              <a:rPr lang="en-GB" sz="1800" dirty="0" err="1"/>
              <a:t>l’origine</a:t>
            </a:r>
            <a:r>
              <a:rPr lang="en-GB" sz="1800" dirty="0"/>
              <a:t>, la tradition </a:t>
            </a:r>
            <a:r>
              <a:rPr lang="en-GB" sz="1800" dirty="0" err="1"/>
              <a:t>veut</a:t>
            </a:r>
            <a:r>
              <a:rPr lang="en-GB" sz="1800" dirty="0"/>
              <a:t> que les </a:t>
            </a:r>
            <a:r>
              <a:rPr lang="en-GB" sz="1800" dirty="0" err="1"/>
              <a:t>marins</a:t>
            </a:r>
            <a:r>
              <a:rPr lang="en-GB" sz="1800" dirty="0"/>
              <a:t> de la </a:t>
            </a:r>
            <a:r>
              <a:rPr lang="en-GB" sz="1800" dirty="0" err="1"/>
              <a:t>grande</a:t>
            </a:r>
            <a:r>
              <a:rPr lang="en-GB" sz="1800" dirty="0"/>
              <a:t> </a:t>
            </a:r>
            <a:r>
              <a:rPr lang="en-GB" sz="1800" dirty="0" err="1"/>
              <a:t>pêche</a:t>
            </a:r>
            <a:r>
              <a:rPr lang="en-GB" sz="1800" dirty="0"/>
              <a:t> </a:t>
            </a:r>
            <a:r>
              <a:rPr lang="en-GB" sz="1800" dirty="0" err="1"/>
              <a:t>soient</a:t>
            </a:r>
            <a:r>
              <a:rPr lang="en-GB" sz="1800" dirty="0"/>
              <a:t> à </a:t>
            </a:r>
            <a:r>
              <a:rPr lang="en-GB" sz="1800" dirty="0" err="1"/>
              <a:t>l’origine</a:t>
            </a:r>
            <a:r>
              <a:rPr lang="en-GB" sz="1800" dirty="0"/>
              <a:t> du Carnaval de Granville. Les </a:t>
            </a:r>
            <a:r>
              <a:rPr lang="en-GB" sz="1800" dirty="0" err="1"/>
              <a:t>départs</a:t>
            </a:r>
            <a:r>
              <a:rPr lang="en-GB" sz="1800" dirty="0"/>
              <a:t> pour les bancs de Terre </a:t>
            </a:r>
            <a:r>
              <a:rPr lang="en-GB" sz="1800" dirty="0" err="1"/>
              <a:t>Neuve</a:t>
            </a:r>
            <a:r>
              <a:rPr lang="en-GB" sz="1800" dirty="0"/>
              <a:t>, au large du Canada, </a:t>
            </a:r>
            <a:r>
              <a:rPr lang="en-GB" sz="1800" dirty="0" err="1"/>
              <a:t>avaient</a:t>
            </a:r>
            <a:r>
              <a:rPr lang="en-GB" sz="1800" dirty="0"/>
              <a:t> lieu </a:t>
            </a:r>
            <a:r>
              <a:rPr lang="en-GB" sz="1800" dirty="0" err="1"/>
              <a:t>chaque</a:t>
            </a:r>
            <a:r>
              <a:rPr lang="en-GB" sz="1800" dirty="0"/>
              <a:t> </a:t>
            </a:r>
            <a:r>
              <a:rPr lang="en-GB" sz="1800" dirty="0" err="1"/>
              <a:t>année</a:t>
            </a:r>
            <a:r>
              <a:rPr lang="en-GB" sz="1800" dirty="0"/>
              <a:t> </a:t>
            </a:r>
            <a:r>
              <a:rPr lang="en-GB" sz="1800" dirty="0" err="1"/>
              <a:t>autour</a:t>
            </a:r>
            <a:r>
              <a:rPr lang="en-GB" sz="1800" dirty="0"/>
              <a:t> de </a:t>
            </a:r>
            <a:r>
              <a:rPr lang="en-GB" sz="1800" b="1" dirty="0" err="1"/>
              <a:t>mardi</a:t>
            </a:r>
            <a:r>
              <a:rPr lang="en-GB" sz="1800" b="1" dirty="0"/>
              <a:t> </a:t>
            </a:r>
            <a:r>
              <a:rPr lang="en-GB" sz="1800" b="1" dirty="0" err="1"/>
              <a:t>gras</a:t>
            </a:r>
            <a:r>
              <a:rPr lang="en-GB" sz="1800" dirty="0" err="1"/>
              <a:t>.La</a:t>
            </a:r>
            <a:r>
              <a:rPr lang="en-GB" sz="1800" dirty="0"/>
              <a:t> </a:t>
            </a:r>
            <a:r>
              <a:rPr lang="en-GB" sz="1800" dirty="0" err="1"/>
              <a:t>traversée</a:t>
            </a:r>
            <a:r>
              <a:rPr lang="en-GB" sz="1800" dirty="0"/>
              <a:t> </a:t>
            </a:r>
            <a:r>
              <a:rPr lang="en-GB" sz="1800" dirty="0" err="1"/>
              <a:t>était</a:t>
            </a:r>
            <a:r>
              <a:rPr lang="en-GB" sz="1800" dirty="0"/>
              <a:t> longue et rude et les </a:t>
            </a:r>
            <a:r>
              <a:rPr lang="en-GB" sz="1800" dirty="0" err="1"/>
              <a:t>marins</a:t>
            </a:r>
            <a:r>
              <a:rPr lang="en-GB" sz="1800" dirty="0"/>
              <a:t>, </a:t>
            </a:r>
            <a:r>
              <a:rPr lang="en-GB" sz="1800" dirty="0" err="1"/>
              <a:t>avant</a:t>
            </a:r>
            <a:r>
              <a:rPr lang="en-GB" sz="1800" dirty="0"/>
              <a:t> de </a:t>
            </a:r>
            <a:r>
              <a:rPr lang="en-GB" sz="1800" dirty="0" err="1"/>
              <a:t>partir</a:t>
            </a:r>
            <a:r>
              <a:rPr lang="en-GB" sz="1800" dirty="0"/>
              <a:t>, </a:t>
            </a:r>
            <a:r>
              <a:rPr lang="en-GB" sz="1800" dirty="0" err="1"/>
              <a:t>voulaient</a:t>
            </a:r>
            <a:r>
              <a:rPr lang="en-GB" sz="1800" dirty="0"/>
              <a:t> </a:t>
            </a:r>
            <a:r>
              <a:rPr lang="en-GB" sz="1800" dirty="0" err="1"/>
              <a:t>s’amuser</a:t>
            </a:r>
            <a:r>
              <a:rPr lang="en-GB" sz="1800" dirty="0"/>
              <a:t> </a:t>
            </a:r>
            <a:r>
              <a:rPr lang="en-GB" sz="1800" dirty="0" err="1"/>
              <a:t>avant</a:t>
            </a:r>
            <a:r>
              <a:rPr lang="en-GB" sz="1800" dirty="0"/>
              <a:t> de braver les </a:t>
            </a:r>
            <a:r>
              <a:rPr lang="en-GB" sz="1800" dirty="0" err="1"/>
              <a:t>tempêtes</a:t>
            </a:r>
            <a:r>
              <a:rPr lang="en-GB" sz="1800" dirty="0"/>
              <a:t>. Les </a:t>
            </a:r>
            <a:r>
              <a:rPr lang="en-GB" sz="1800" dirty="0" err="1"/>
              <a:t>Granvillais</a:t>
            </a:r>
            <a:r>
              <a:rPr lang="en-GB" sz="1800" dirty="0"/>
              <a:t> </a:t>
            </a:r>
            <a:r>
              <a:rPr lang="en-GB" sz="1800" dirty="0" err="1"/>
              <a:t>ont</a:t>
            </a:r>
            <a:r>
              <a:rPr lang="en-GB" sz="1800" dirty="0"/>
              <a:t> </a:t>
            </a:r>
            <a:r>
              <a:rPr lang="en-GB" sz="1800" dirty="0" err="1"/>
              <a:t>perpétué</a:t>
            </a:r>
            <a:r>
              <a:rPr lang="en-GB" sz="1800" dirty="0"/>
              <a:t> la tradition et </a:t>
            </a:r>
            <a:r>
              <a:rPr lang="en-GB" sz="1800" dirty="0" err="1"/>
              <a:t>vous</a:t>
            </a:r>
            <a:r>
              <a:rPr lang="en-GB" sz="1800" dirty="0"/>
              <a:t> </a:t>
            </a:r>
            <a:r>
              <a:rPr lang="en-GB" sz="1800" dirty="0" err="1"/>
              <a:t>proposent</a:t>
            </a:r>
            <a:r>
              <a:rPr lang="en-GB" sz="1800" dirty="0"/>
              <a:t> </a:t>
            </a:r>
            <a:r>
              <a:rPr lang="en-GB" sz="1800" dirty="0" err="1"/>
              <a:t>cette</a:t>
            </a:r>
            <a:r>
              <a:rPr lang="en-GB" sz="1800" dirty="0"/>
              <a:t> </a:t>
            </a:r>
            <a:r>
              <a:rPr lang="en-GB" sz="1800" dirty="0" err="1"/>
              <a:t>parenthèse</a:t>
            </a:r>
            <a:r>
              <a:rPr lang="en-GB" sz="1800" dirty="0"/>
              <a:t> </a:t>
            </a:r>
            <a:r>
              <a:rPr lang="en-GB" sz="1800" dirty="0" err="1"/>
              <a:t>satirique</a:t>
            </a:r>
            <a:r>
              <a:rPr lang="en-GB" sz="1800" dirty="0"/>
              <a:t> et </a:t>
            </a:r>
            <a:r>
              <a:rPr lang="en-GB" sz="1800" dirty="0" err="1"/>
              <a:t>humoristique</a:t>
            </a:r>
            <a:r>
              <a:rPr lang="en-GB" sz="1800" dirty="0"/>
              <a:t> au </a:t>
            </a:r>
            <a:r>
              <a:rPr lang="en-GB" sz="1800" dirty="0" err="1"/>
              <a:t>cœur</a:t>
            </a:r>
            <a:r>
              <a:rPr lang="en-GB" sz="1800" dirty="0"/>
              <a:t> de </a:t>
            </a:r>
            <a:r>
              <a:rPr lang="en-GB" sz="1800" dirty="0" err="1"/>
              <a:t>l’hiver.</a:t>
            </a:r>
            <a:r>
              <a:rPr lang="en-GB" sz="1800" b="1" dirty="0" err="1"/>
              <a:t>En</a:t>
            </a:r>
            <a:r>
              <a:rPr lang="en-GB" sz="1800" b="1" dirty="0"/>
              <a:t> 2016, </a:t>
            </a:r>
            <a:r>
              <a:rPr lang="en-GB" sz="1800" b="1" dirty="0" err="1"/>
              <a:t>l’Unesco</a:t>
            </a:r>
            <a:r>
              <a:rPr lang="en-GB" sz="1800" b="1" dirty="0"/>
              <a:t> a </a:t>
            </a:r>
            <a:r>
              <a:rPr lang="en-GB" sz="1800" b="1" dirty="0" err="1"/>
              <a:t>classé</a:t>
            </a:r>
            <a:r>
              <a:rPr lang="en-GB" sz="1800" b="1" dirty="0"/>
              <a:t> le Carnaval de Granville sur la </a:t>
            </a:r>
            <a:r>
              <a:rPr lang="en-GB" sz="1800" b="1" dirty="0" err="1"/>
              <a:t>liste</a:t>
            </a:r>
            <a:r>
              <a:rPr lang="en-GB" sz="1800" b="1" dirty="0"/>
              <a:t> du </a:t>
            </a:r>
            <a:r>
              <a:rPr lang="en-GB" sz="1800" b="1" dirty="0" err="1"/>
              <a:t>patrimoine</a:t>
            </a:r>
            <a:r>
              <a:rPr lang="en-GB" sz="1800" b="1" dirty="0"/>
              <a:t> </a:t>
            </a:r>
            <a:r>
              <a:rPr lang="en-GB" sz="1800" b="1" dirty="0" err="1"/>
              <a:t>culturel</a:t>
            </a:r>
            <a:r>
              <a:rPr lang="en-GB" sz="1800" b="1" dirty="0"/>
              <a:t> </a:t>
            </a:r>
            <a:r>
              <a:rPr lang="en-GB" sz="1800" b="1" dirty="0" err="1"/>
              <a:t>immatériel</a:t>
            </a:r>
            <a:r>
              <a:rPr lang="en-GB" sz="1800" b="1" dirty="0"/>
              <a:t> de </a:t>
            </a:r>
            <a:r>
              <a:rPr lang="en-GB" sz="1800" b="1" dirty="0" err="1"/>
              <a:t>l’humanité</a:t>
            </a:r>
            <a:r>
              <a:rPr lang="en-GB" sz="1800" b="1" dirty="0"/>
              <a:t>.</a:t>
            </a:r>
          </a:p>
          <a:p>
            <a:endParaRPr lang="en-GB" sz="1800" dirty="0"/>
          </a:p>
        </p:txBody>
      </p:sp>
      <p:sp>
        <p:nvSpPr>
          <p:cNvPr id="4" name="Slide Number Placeholder 3">
            <a:extLst>
              <a:ext uri="{FF2B5EF4-FFF2-40B4-BE49-F238E27FC236}">
                <a16:creationId xmlns:a16="http://schemas.microsoft.com/office/drawing/2014/main" id="{592FB712-77BF-4E5C-BB3D-D9B5B32038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a:t>9</a:t>
            </a:fld>
            <a:endParaRPr lang="en" dirty="0"/>
          </a:p>
        </p:txBody>
      </p:sp>
      <p:pic>
        <p:nvPicPr>
          <p:cNvPr id="5" name="Picture 5">
            <a:extLst>
              <a:ext uri="{FF2B5EF4-FFF2-40B4-BE49-F238E27FC236}">
                <a16:creationId xmlns:a16="http://schemas.microsoft.com/office/drawing/2014/main" id="{14FA7ADC-6E53-4173-8E40-5A694DEB1833}"/>
              </a:ext>
            </a:extLst>
          </p:cNvPr>
          <p:cNvPicPr>
            <a:picLocks noChangeAspect="1"/>
          </p:cNvPicPr>
          <p:nvPr/>
        </p:nvPicPr>
        <p:blipFill>
          <a:blip r:embed="rId2"/>
          <a:stretch>
            <a:fillRect/>
          </a:stretch>
        </p:blipFill>
        <p:spPr>
          <a:xfrm>
            <a:off x="5715000" y="2866882"/>
            <a:ext cx="3029325" cy="1702752"/>
          </a:xfrm>
          <a:prstGeom prst="rect">
            <a:avLst/>
          </a:prstGeom>
        </p:spPr>
      </p:pic>
      <p:sp>
        <p:nvSpPr>
          <p:cNvPr id="6" name="TextBox 5">
            <a:extLst>
              <a:ext uri="{FF2B5EF4-FFF2-40B4-BE49-F238E27FC236}">
                <a16:creationId xmlns:a16="http://schemas.microsoft.com/office/drawing/2014/main" id="{9005CF6C-A250-4CCF-8D97-31E94B351B00}"/>
              </a:ext>
            </a:extLst>
          </p:cNvPr>
          <p:cNvSpPr txBox="1"/>
          <p:nvPr/>
        </p:nvSpPr>
        <p:spPr>
          <a:xfrm>
            <a:off x="3178969" y="4396829"/>
            <a:ext cx="234314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kern="1200" dirty="0">
                <a:solidFill>
                  <a:schemeClr val="tx1"/>
                </a:solidFill>
                <a:latin typeface="Trebuchet MS"/>
                <a:ea typeface="+mn-ea"/>
                <a:cs typeface="+mn-cs"/>
              </a:rPr>
              <a:t>https://youtu.be/R2WJZ5UThgg</a:t>
            </a:r>
          </a:p>
        </p:txBody>
      </p:sp>
      <p:sp>
        <p:nvSpPr>
          <p:cNvPr id="7" name="TextBox 6">
            <a:extLst>
              <a:ext uri="{FF2B5EF4-FFF2-40B4-BE49-F238E27FC236}">
                <a16:creationId xmlns:a16="http://schemas.microsoft.com/office/drawing/2014/main" id="{3F65AEC5-06B4-41A1-83B9-449A839C24FD}"/>
              </a:ext>
            </a:extLst>
          </p:cNvPr>
          <p:cNvSpPr txBox="1"/>
          <p:nvPr/>
        </p:nvSpPr>
        <p:spPr>
          <a:xfrm>
            <a:off x="230104" y="260183"/>
            <a:ext cx="248752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t>Faidon Mouzas</a:t>
            </a:r>
          </a:p>
          <a:p>
            <a:r>
              <a:rPr lang="en-GB" sz="1100" dirty="0"/>
              <a:t>Antoine Sarris</a:t>
            </a:r>
          </a:p>
          <a:p>
            <a:r>
              <a:rPr lang="en-GB" sz="1100" dirty="0"/>
              <a:t>Haris Sidiropoulos</a:t>
            </a:r>
          </a:p>
        </p:txBody>
      </p:sp>
      <p:pic>
        <p:nvPicPr>
          <p:cNvPr id="8" name="Picture 8">
            <a:extLst>
              <a:ext uri="{FF2B5EF4-FFF2-40B4-BE49-F238E27FC236}">
                <a16:creationId xmlns:a16="http://schemas.microsoft.com/office/drawing/2014/main" id="{D002D909-F0E0-4E61-A7C8-F9C7463A44E1}"/>
              </a:ext>
            </a:extLst>
          </p:cNvPr>
          <p:cNvPicPr>
            <a:picLocks noChangeAspect="1"/>
          </p:cNvPicPr>
          <p:nvPr/>
        </p:nvPicPr>
        <p:blipFill>
          <a:blip r:embed="rId3"/>
          <a:stretch>
            <a:fillRect/>
          </a:stretch>
        </p:blipFill>
        <p:spPr>
          <a:xfrm>
            <a:off x="6309644" y="423505"/>
            <a:ext cx="2240129" cy="2240129"/>
          </a:xfrm>
          <a:prstGeom prst="rect">
            <a:avLst/>
          </a:prstGeom>
        </p:spPr>
      </p:pic>
      <p:pic>
        <p:nvPicPr>
          <p:cNvPr id="10" name="Εικόνα 9">
            <a:extLst>
              <a:ext uri="{FF2B5EF4-FFF2-40B4-BE49-F238E27FC236}">
                <a16:creationId xmlns:a16="http://schemas.microsoft.com/office/drawing/2014/main" id="{5BA7522E-F42A-9547-5B35-656CA740B66E}"/>
              </a:ext>
            </a:extLst>
          </p:cNvPr>
          <p:cNvPicPr>
            <a:picLocks noChangeAspect="1"/>
          </p:cNvPicPr>
          <p:nvPr/>
        </p:nvPicPr>
        <p:blipFill>
          <a:blip r:embed="rId4"/>
          <a:stretch>
            <a:fillRect/>
          </a:stretch>
        </p:blipFill>
        <p:spPr>
          <a:xfrm>
            <a:off x="2720132" y="4822390"/>
            <a:ext cx="6303810" cy="298730"/>
          </a:xfrm>
          <a:prstGeom prst="rect">
            <a:avLst/>
          </a:prstGeom>
        </p:spPr>
      </p:pic>
    </p:spTree>
    <p:extLst>
      <p:ext uri="{BB962C8B-B14F-4D97-AF65-F5344CB8AC3E}">
        <p14:creationId xmlns:p14="http://schemas.microsoft.com/office/powerpoint/2010/main" val="2386545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Reignier template">
  <a:themeElements>
    <a:clrScheme name="Custom 347">
      <a:dk1>
        <a:srgbClr val="413724"/>
      </a:dk1>
      <a:lt1>
        <a:srgbClr val="FFFFFF"/>
      </a:lt1>
      <a:dk2>
        <a:srgbClr val="E5DCCA"/>
      </a:dk2>
      <a:lt2>
        <a:srgbClr val="B0A491"/>
      </a:lt2>
      <a:accent1>
        <a:srgbClr val="FFDF94"/>
      </a:accent1>
      <a:accent2>
        <a:srgbClr val="E0B85D"/>
      </a:accent2>
      <a:accent3>
        <a:srgbClr val="CF9472"/>
      </a:accent3>
      <a:accent4>
        <a:srgbClr val="799B93"/>
      </a:accent4>
      <a:accent5>
        <a:srgbClr val="B4C0CC"/>
      </a:accent5>
      <a:accent6>
        <a:srgbClr val="95AECD"/>
      </a:accent6>
      <a:hlink>
        <a:srgbClr val="7A67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5A0B73D93918479B7BDE68B4C3FD73" ma:contentTypeVersion="11" ma:contentTypeDescription="Create a new document." ma:contentTypeScope="" ma:versionID="c5cba8d5331fa90fa3df34e859f14dd8">
  <xsd:schema xmlns:xsd="http://www.w3.org/2001/XMLSchema" xmlns:xs="http://www.w3.org/2001/XMLSchema" xmlns:p="http://schemas.microsoft.com/office/2006/metadata/properties" xmlns:ns3="e2176e66-3aad-4c30-911b-09cc09900de6" xmlns:ns4="21e3a0da-f1c8-4782-a4d5-5e6a30aaea0a" targetNamespace="http://schemas.microsoft.com/office/2006/metadata/properties" ma:root="true" ma:fieldsID="aeae4585dfb4bdee2096ffd4387a531c" ns3:_="" ns4:_="">
    <xsd:import namespace="e2176e66-3aad-4c30-911b-09cc09900de6"/>
    <xsd:import namespace="21e3a0da-f1c8-4782-a4d5-5e6a30aaea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176e66-3aad-4c30-911b-09cc09900d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e3a0da-f1c8-4782-a4d5-5e6a30aaea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5548A7-DE0F-4597-8BA5-A06C586416D1}">
  <ds:schemaRefs>
    <ds:schemaRef ds:uri="http://schemas.microsoft.com/sharepoint/v3/contenttype/forms"/>
  </ds:schemaRefs>
</ds:datastoreItem>
</file>

<file path=customXml/itemProps2.xml><?xml version="1.0" encoding="utf-8"?>
<ds:datastoreItem xmlns:ds="http://schemas.openxmlformats.org/officeDocument/2006/customXml" ds:itemID="{3A12E7FD-908C-4698-819D-CB3C95EB16B5}">
  <ds:schemaRefs>
    <ds:schemaRef ds:uri="http://purl.org/dc/dcmitype/"/>
    <ds:schemaRef ds:uri="http://schemas.microsoft.com/office/2006/documentManagement/types"/>
    <ds:schemaRef ds:uri="21e3a0da-f1c8-4782-a4d5-5e6a30aaea0a"/>
    <ds:schemaRef ds:uri="http://purl.org/dc/elements/1.1/"/>
    <ds:schemaRef ds:uri="http://www.w3.org/XML/1998/namespace"/>
    <ds:schemaRef ds:uri="http://schemas.openxmlformats.org/package/2006/metadata/core-properties"/>
    <ds:schemaRef ds:uri="http://purl.org/dc/terms/"/>
    <ds:schemaRef ds:uri="http://schemas.microsoft.com/office/infopath/2007/PartnerControls"/>
    <ds:schemaRef ds:uri="e2176e66-3aad-4c30-911b-09cc09900de6"/>
    <ds:schemaRef ds:uri="http://schemas.microsoft.com/office/2006/metadata/properties"/>
  </ds:schemaRefs>
</ds:datastoreItem>
</file>

<file path=customXml/itemProps3.xml><?xml version="1.0" encoding="utf-8"?>
<ds:datastoreItem xmlns:ds="http://schemas.openxmlformats.org/officeDocument/2006/customXml" ds:itemID="{A2E931A3-AA22-440D-9BC9-9A4C8E682E79}">
  <ds:schemaRefs>
    <ds:schemaRef ds:uri="http://schemas.microsoft.com/office/2006/metadata/contentType"/>
    <ds:schemaRef ds:uri="http://schemas.microsoft.com/office/2006/metadata/properties/metaAttributes"/>
    <ds:schemaRef ds:uri="http://www.w3.org/2000/xmlns/"/>
    <ds:schemaRef ds:uri="http://www.w3.org/2001/XMLSchema"/>
    <ds:schemaRef ds:uri="e2176e66-3aad-4c30-911b-09cc09900de6"/>
    <ds:schemaRef ds:uri="21e3a0da-f1c8-4782-a4d5-5e6a30aaea0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257</TotalTime>
  <Words>2814</Words>
  <Application>Microsoft Office PowerPoint</Application>
  <PresentationFormat>Προβολή στην οθόνη (16:9)</PresentationFormat>
  <Paragraphs>158</Paragraphs>
  <Slides>20</Slides>
  <Notes>12</Notes>
  <HiddenSlides>0</HiddenSlides>
  <MMClips>5</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20</vt:i4>
      </vt:variant>
    </vt:vector>
  </HeadingPairs>
  <TitlesOfParts>
    <vt:vector size="31" baseType="lpstr">
      <vt:lpstr>Trebuchet MS</vt:lpstr>
      <vt:lpstr>EB Garamond</vt:lpstr>
      <vt:lpstr>Footlight MT Light</vt:lpstr>
      <vt:lpstr>Wingdings</vt:lpstr>
      <vt:lpstr>Californian FB</vt:lpstr>
      <vt:lpstr>Frank Ruhl Libre</vt:lpstr>
      <vt:lpstr>Arial</vt:lpstr>
      <vt:lpstr>Century Schoolbook</vt:lpstr>
      <vt:lpstr>Marcellus SC</vt:lpstr>
      <vt:lpstr>Consolas</vt:lpstr>
      <vt:lpstr>Reignier template</vt:lpstr>
      <vt:lpstr>Le patrimoine immatÉriel  de l’unesco </vt:lpstr>
      <vt:lpstr>L’idée pour ce projet…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 Carnaval de Granville</vt:lpstr>
      <vt:lpstr>Παρουσίαση του PowerPoint</vt:lpstr>
      <vt:lpstr>Παρουσίαση του PowerPoint</vt:lpstr>
      <vt:lpstr>Le repas gastronomique des Français </vt:lpstr>
      <vt:lpstr>Παρουσίαση του PowerPoint</vt:lpstr>
      <vt:lpstr>Παρουσίαση του PowerPoint</vt:lpstr>
      <vt:lpstr>Les marbres de tinos</vt:lpstr>
      <vt:lpstr>Le chant byzantin</vt:lpstr>
      <vt:lpstr>Géants et dragons processionnels de Belgique et de France </vt:lpstr>
      <vt:lpstr>Παρουσίαση του PowerPoint</vt:lpstr>
      <vt:lpstr>Παρουσίαση του PowerPoint</vt:lpstr>
      <vt:lpstr>Nous remercions notre Professeure de français Mme Ioanna KIRYKOU pour son aide.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Ιωάννα Κηρύκου</cp:lastModifiedBy>
  <cp:revision>422</cp:revision>
  <dcterms:modified xsi:type="dcterms:W3CDTF">2022-06-13T10:04:35Z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0x0101004D5A0B73D93918479B7BDE68B4C3FD73</vt:lpwstr>
  </property>
</Properties>
</file>